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Alfa Slab One" panose="020B0604020202020204" charset="0"/>
      <p:regular r:id="rId20"/>
    </p:embeddedFont>
    <p:embeddedFont>
      <p:font typeface="Proxima Nova"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F81342E-C667-4716-953E-9A5BAD5AC806}">
  <a:tblStyle styleId="{8F81342E-C667-4716-953E-9A5BAD5AC80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547EB05-C9DC-4F3A-8BC4-9E9102B0D0F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R: This is the third time Amy, Sheridan and I have talked about this topic, which we each approach with varied perspectives.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e61fa528b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8e61fa528b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A: Similarly, the percentage points of those identifying as white in our field have not changed significantly since 2017. I would also like to note that examining data on race and ethnicity is difficult because of how constructed it is! The categories were different across the three studies.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303aa56fa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303aa56f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S: We asked respondents to identify primary and secondary work assignments of their project from a pre-populated list. Processing, cataloging/description, and digitization were the top three duties and combined they accounted for 87.49% of all selected primary duties. They were also well represented in secondary duties, showing that project positions weigh heavily in technical services. </a:t>
            </a:r>
            <a:endParaRPr sz="1200">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a:t>S: Preliminary readings of our qualitative data suggest that project labor is used as a stop-gap solution to programmatic shortcomings, as illustrated in quote one, and additionally that there is an over-reliance on grant funding to meet these basic needs, as shown in quote two.</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caa1105a1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caa1105a1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 When asked whether their work spaces were physically integrated or separate from the main staff, close to 40% of respondents reported that they did not share a space. In the following qualitative section on the topic, respondents reported that this separation led to issues such as difficulties in communication, a lower profile for the project work, and lack of resources for the project archivist.</a:t>
            </a:r>
            <a:endParaRPr/>
          </a:p>
          <a:p>
            <a:pPr marL="0" lvl="0" indent="0" algn="l" rtl="0">
              <a:spcBef>
                <a:spcPts val="0"/>
              </a:spcBef>
              <a:spcAft>
                <a:spcPts val="0"/>
              </a:spcAft>
              <a:buNone/>
            </a:pPr>
            <a:endParaRPr/>
          </a:p>
          <a:p>
            <a:pPr marL="0" lvl="0" indent="0" algn="l" rtl="0">
              <a:spcBef>
                <a:spcPts val="0"/>
              </a:spcBef>
              <a:spcAft>
                <a:spcPts val="0"/>
              </a:spcAft>
              <a:buNone/>
            </a:pPr>
            <a:r>
              <a:rPr lang="en"/>
              <a:t>S: When asked if the project archivist was offered continuing appointment at their institution following completion of the project, 14% reported that they were offered a permanent position, 33% were offered another project position, and 38% left the institution entirely. While 48% had continued work after the project, due to the temporary nature of project work, 71% of respondents will need to keep looking for another position.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f1e9ed87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f1e9ed87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 Next, we asked project archivists about their post-contract employment and status of their project upon its completion. Unsurprisingly, 55% found another job before leaving their position, and 20% did not complete their project before leaving. What was surprising was that 40% of project archivists took their next position out of necessity rather than choice.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6acc9fcff_3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6acc9fcff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R:  Our surveys included 2 questions asking respondents to rate their own satisfaction with the project experience and their perceived satisfaction of the other group on a Likert scale, with a low-to-high rating of 1-to-10. </a:t>
            </a:r>
            <a:endParaRPr sz="1200">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a:t>R: The highlighted rows of these tables show highest percentages of responses. All of them are in the 8-10 range. </a:t>
            </a:r>
            <a:endParaRPr sz="1200">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a:t>R: There is an important discrepancy in </a:t>
            </a:r>
            <a:r>
              <a:rPr lang="en" u="sng"/>
              <a:t>perception</a:t>
            </a:r>
            <a:r>
              <a:rPr lang="en"/>
              <a:t> of satisfaction. The mode of 10 for PAs’ perception of their employers’ satisfaction was 35%; the mode was also 10 for employers, but only 25% of that group perceived that the PAs were satisfied at that level. </a:t>
            </a:r>
            <a:endParaRPr sz="1200">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a:t>R: For elaboration on their satisfaction ratings, we also asked 4 qualitative questions of each group, about the benefits and disadvantages of the project position to themselves, and the perceived benefits and disadvantages to the other group. These open-ended questions indicated much more dissatisfaction.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6acc9fcff_3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6acc9fcff_3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R: Both groups repeatedly cite personal issues such as inequity in pay, benefits and peer status; and inability to plan personal life and career trajectories. Both also cite issues such as loss of institutional knowledge, developed expertise, and sustained archival programs in the workplace.</a:t>
            </a:r>
            <a:endParaRPr/>
          </a:p>
          <a:p>
            <a:pPr marL="0" lvl="0" indent="0" algn="l" rtl="0">
              <a:lnSpc>
                <a:spcPct val="115000"/>
              </a:lnSpc>
              <a:spcBef>
                <a:spcPts val="1500"/>
              </a:spcBef>
              <a:spcAft>
                <a:spcPts val="0"/>
              </a:spcAft>
              <a:buNone/>
            </a:pPr>
            <a:r>
              <a:rPr lang="en"/>
              <a:t>R: In the 2 quotes here, the employer is getting to the painful bottom line of precarity; the employee is reminding us that PAs are career-minded: they just really want to contribute and belong to the profession.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86acc9fcff_3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86acc9fcff_3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 After this research we have a few suggestions. First we would like to highlight the inherent stress and precarity of project work, and we would like to see further study of its impact and scope. </a:t>
            </a:r>
            <a:endParaRPr/>
          </a:p>
          <a:p>
            <a:pPr marL="0" lvl="0" indent="0" algn="l" rtl="0">
              <a:spcBef>
                <a:spcPts val="0"/>
              </a:spcBef>
              <a:spcAft>
                <a:spcPts val="0"/>
              </a:spcAft>
              <a:buNone/>
            </a:pPr>
            <a:endParaRPr/>
          </a:p>
          <a:p>
            <a:pPr marL="0" lvl="0" indent="0" algn="l" rtl="0">
              <a:spcBef>
                <a:spcPts val="0"/>
              </a:spcBef>
              <a:spcAft>
                <a:spcPts val="0"/>
              </a:spcAft>
              <a:buNone/>
            </a:pPr>
            <a:r>
              <a:rPr lang="en"/>
              <a:t>A: We are interested in finding advocacy points to offer managers. One place to start is for SAA to develop and offer guidelines on creating ethical project positions. A similar document was created by a subgroup of the Digital Library Federation Labor Working Group. The “Do Better” - Love(,) Us document are guidelines for developing and supporting grant-funded positions in digital libraries, archives and museums.</a:t>
            </a:r>
            <a:endParaRPr/>
          </a:p>
          <a:p>
            <a:pPr marL="0" lvl="0" indent="0" algn="l" rtl="0">
              <a:spcBef>
                <a:spcPts val="0"/>
              </a:spcBef>
              <a:spcAft>
                <a:spcPts val="0"/>
              </a:spcAft>
              <a:buNone/>
            </a:pPr>
            <a:endParaRPr/>
          </a:p>
          <a:p>
            <a:pPr marL="0" lvl="0" indent="0" algn="l" rtl="0">
              <a:spcBef>
                <a:spcPts val="0"/>
              </a:spcBef>
              <a:spcAft>
                <a:spcPts val="0"/>
              </a:spcAft>
              <a:buNone/>
            </a:pPr>
            <a:r>
              <a:rPr lang="en"/>
              <a:t>R: We are advocates for appreciation of archival labor and those who perform it.  We challenge managers to create sustained employment opportunities for early career archivists, or as one manager noted in our early MARAC presentation on this topic, we need to quit calling our work “projects.” Backlogs live and grow. </a:t>
            </a:r>
            <a:endParaRPr/>
          </a:p>
          <a:p>
            <a:pPr marL="0" lvl="0" indent="0" algn="l" rtl="0">
              <a:spcBef>
                <a:spcPts val="0"/>
              </a:spcBef>
              <a:spcAft>
                <a:spcPts val="0"/>
              </a:spcAft>
              <a:buNone/>
            </a:pPr>
            <a:endParaRPr/>
          </a:p>
          <a:p>
            <a:pPr marL="0" lvl="0" indent="0" algn="l" rtl="0">
              <a:spcBef>
                <a:spcPts val="0"/>
              </a:spcBef>
              <a:spcAft>
                <a:spcPts val="0"/>
              </a:spcAft>
              <a:buNone/>
            </a:pPr>
            <a:r>
              <a:rPr lang="en"/>
              <a:t>S: Finally, our research has shown that the most invisible labor is technical services labor and processing archivists are repeatedly hired for term-limited positions. We as a field need to support and recognize the value of technical services work. The Digital Library Federation, the UCLA 6, and others are speaking on invisible labor in the archives, and our research data provides hard numbers that support their voices.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6acc9fcff_3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86acc9fcff_3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 Thank you for viewing our presentation. We will answer questions at the end and now move to the next group.</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303aa56fa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303aa56f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A: My name is Amy Vo, and as an early career professional, the obstacles and challenges I have faced in obtaining work have pushed me toward research about labor practices in our field and their impact on diversity and the retention of under-represented archivists. </a:t>
            </a:r>
            <a:endParaRPr sz="1200">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a:t>S: My name is Sheridan Sayles and because of my previous experience as a project archivist, I’ve committed to labor advocacy and helping early career archivists, both through the Issues and Advocacy Steering Committee and serving as the MARAC Mentoring Chair.</a:t>
            </a:r>
            <a:endParaRPr/>
          </a:p>
          <a:p>
            <a:pPr marL="0" lvl="0" indent="0" algn="l" rtl="0">
              <a:lnSpc>
                <a:spcPct val="115000"/>
              </a:lnSpc>
              <a:spcBef>
                <a:spcPts val="1500"/>
              </a:spcBef>
              <a:spcAft>
                <a:spcPts val="0"/>
              </a:spcAft>
              <a:buNone/>
            </a:pPr>
            <a:r>
              <a:rPr lang="en"/>
              <a:t>R: My name is Rebecca Johnson Melvin. I began my career as a project archivist and I am a past manager who has employed several project archivists, finally convincing administrators to hire a continuing appointment for what had been a turn-over position. I care a great deal about supporting new archivists.</a:t>
            </a:r>
            <a:endParaRPr/>
          </a:p>
          <a:p>
            <a:pPr marL="0" lvl="0" indent="0" algn="l" rtl="0">
              <a:lnSpc>
                <a:spcPct val="115000"/>
              </a:lnSpc>
              <a:spcBef>
                <a:spcPts val="1500"/>
              </a:spcBef>
              <a:spcAft>
                <a:spcPts val="0"/>
              </a:spcAft>
              <a:buNone/>
            </a:pPr>
            <a:r>
              <a:rPr lang="en"/>
              <a:t>A: In all of our discussions about precarity, we circle around to managerial advocacy and what the state of the field is. Thanks to Meredith Lowe, we had access to data from Archives Gig, and were able to find that a sizable 25% of job postings are for project positions.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303aa56f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303aa56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A: We wanted to know how the perspectives of project archivists and managers differ regarding temporary project positions. So we structured a dual survey approach to answer this question. We identified several important employment themes related to project positions to structure our survey, such as output, morale, and sustainability. </a:t>
            </a:r>
            <a:endParaRPr/>
          </a:p>
          <a:p>
            <a:pPr marL="0" lvl="0" indent="0" algn="l" rtl="0">
              <a:lnSpc>
                <a:spcPct val="115000"/>
              </a:lnSpc>
              <a:spcBef>
                <a:spcPts val="1500"/>
              </a:spcBef>
              <a:spcAft>
                <a:spcPts val="0"/>
              </a:spcAft>
              <a:buNone/>
            </a:pPr>
            <a:r>
              <a:rPr lang="en"/>
              <a:t>A: Specifically, we wanted to know if a study of practices and issues would help identify advocacy points, and if there are any points of agreement between project archivists and their employers regarding benefits or negatives of temporary positions.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303aa56f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303aa56f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R: From the start, we realized we wanted to share our findings, so we obtained IRB approval. We used Qualtrics for our survey tool, and are exploring other tools for data analysis.</a:t>
            </a:r>
            <a:endParaRPr/>
          </a:p>
          <a:p>
            <a:pPr marL="0" lvl="0" indent="0" algn="l" rtl="0">
              <a:lnSpc>
                <a:spcPct val="115000"/>
              </a:lnSpc>
              <a:spcBef>
                <a:spcPts val="1500"/>
              </a:spcBef>
              <a:spcAft>
                <a:spcPts val="0"/>
              </a:spcAft>
              <a:buNone/>
            </a:pPr>
            <a:r>
              <a:rPr lang="en"/>
              <a:t>A: We wanted a broad picture of current trends in our field regarding temporary positions, so we created an extensive study based on a grounded theory approach. We designed two corresponding surveys to compare responses between project archivists and employers. Participants were self-selected. Since responses included both quantitative and qualitative data, we are using descriptive statistics and thematic analysis. The work has been slow since we have been learning about research and data analysis as we go. We’re currently calibrating our code dictionary in preparation for analysis of our qualitative data.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303aa56fa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303aa56f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S: We distributed our survey in April 2019 and, after three months, received 284 complete responses from Project Archivists and 83 complete responses from Employers. There were 373 total responses from project archivists and 129 total ones from employers. We attribute the number of incompletes to the roughly 20-30 minute completion time of the survey.</a:t>
            </a:r>
            <a:endParaRPr/>
          </a:p>
          <a:p>
            <a:pPr marL="0" lvl="0" indent="0" algn="l" rtl="0">
              <a:lnSpc>
                <a:spcPct val="115000"/>
              </a:lnSpc>
              <a:spcBef>
                <a:spcPts val="1500"/>
              </a:spcBef>
              <a:spcAft>
                <a:spcPts val="0"/>
              </a:spcAft>
              <a:buNone/>
            </a:pPr>
            <a:r>
              <a:rPr lang="en"/>
              <a:t>S: Our recruitment method was a limitation of our study, as we shared the surveys through national listservs on archives, libraries, and the digital humanities, leaving out museum archivists. Our regional listserv distribution weighted heavily on the East Coast where we are based, which may have underrepresented the West Coast, Midwest, and non-contiguous states. This also left out those who are entirely out-of-the-field or unable to afford memberships.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8dc5b87f1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8dc5b87f1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A: Our demographic data shows that the age of project archivists skewed younger, between 25-32 years.</a:t>
            </a:r>
            <a:endParaRPr sz="1200">
              <a:latin typeface="Times New Roman"/>
              <a:ea typeface="Times New Roman"/>
              <a:cs typeface="Times New Roman"/>
              <a:sym typeface="Times New Roman"/>
            </a:endParaRPr>
          </a:p>
          <a:p>
            <a:pPr marL="0" lvl="0" indent="0" algn="l" rtl="0">
              <a:lnSpc>
                <a:spcPct val="115000"/>
              </a:lnSpc>
              <a:spcBef>
                <a:spcPts val="1500"/>
              </a:spcBef>
              <a:spcAft>
                <a:spcPts val="0"/>
              </a:spcAft>
              <a:buNone/>
            </a:pPr>
            <a:r>
              <a:rPr lang="en"/>
              <a:t>A: We found that the overall average of contract lengths is about 18 months, with ranges spanning from several weeks to 3 or 4 years. A small number of project archivists reported “temporary” positions lasting as long as 5 or even 8 years.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8e61fa528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8e61fa52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A: In terms of gender identity, our respondents were more male in the employers survey, suggesting that more men are in positions of power despite our field being overwhelmingly female.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8dc5b87f1c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8dc5b87f1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A: Though our field is majority white, this whiteness is even more apparent at the managerial level.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e61fa528b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e61fa528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500"/>
              </a:spcBef>
              <a:spcAft>
                <a:spcPts val="0"/>
              </a:spcAft>
              <a:buNone/>
            </a:pPr>
            <a:r>
              <a:rPr lang="en"/>
              <a:t>A: Earlier demographic studies in our field include the 2004 A*CENSUS survey and the Women Archivists Section Salary Survey of 2017. The 2019 surveys in this table are data from our two surveys. Compared to previous demographic studies in our field, the current numbers of those identifying as female in our 2019 study are nearly the same as the numbers from 2017.</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amy.c.vo@gmail.co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mailto:sheridanleighsayles@gmail.com" TargetMode="External"/><Relationship Id="rId4" Type="http://schemas.openxmlformats.org/officeDocument/2006/relationships/hyperlink" Target="mailto:LRJM@udel.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490650"/>
            <a:ext cx="8520600" cy="195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500"/>
              <a:t>Perspectives on Precarity: A Multifaceted Look at the Status of Project Archivists</a:t>
            </a:r>
            <a:endParaRPr sz="4500"/>
          </a:p>
        </p:txBody>
      </p:sp>
      <p:sp>
        <p:nvSpPr>
          <p:cNvPr id="57" name="Google Shape;57;p13"/>
          <p:cNvSpPr txBox="1">
            <a:spLocks noGrp="1"/>
          </p:cNvSpPr>
          <p:nvPr>
            <p:ph type="subTitle" idx="1"/>
          </p:nvPr>
        </p:nvSpPr>
        <p:spPr>
          <a:xfrm>
            <a:off x="311700" y="2903725"/>
            <a:ext cx="8667000" cy="202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 Rebecca Johnson Melvin</a:t>
            </a:r>
            <a:endParaRPr/>
          </a:p>
          <a:p>
            <a:pPr marL="0" lvl="0" indent="0" algn="l" rtl="0">
              <a:spcBef>
                <a:spcPts val="0"/>
              </a:spcBef>
              <a:spcAft>
                <a:spcPts val="0"/>
              </a:spcAft>
              <a:buNone/>
            </a:pPr>
            <a:r>
              <a:rPr lang="en" sz="1800"/>
              <a:t>	Manuscripts Librarian, University of Delaware</a:t>
            </a:r>
            <a:endParaRPr sz="1800"/>
          </a:p>
          <a:p>
            <a:pPr marL="0" lvl="0" indent="0" algn="l" rtl="0">
              <a:spcBef>
                <a:spcPts val="0"/>
              </a:spcBef>
              <a:spcAft>
                <a:spcPts val="0"/>
              </a:spcAft>
              <a:buNone/>
            </a:pPr>
            <a:r>
              <a:rPr lang="en"/>
              <a:t>Sheridan L. Sayles</a:t>
            </a:r>
            <a:endParaRPr/>
          </a:p>
          <a:p>
            <a:pPr marL="0" lvl="0" indent="0" algn="l" rtl="0">
              <a:spcBef>
                <a:spcPts val="0"/>
              </a:spcBef>
              <a:spcAft>
                <a:spcPts val="0"/>
              </a:spcAft>
              <a:buNone/>
            </a:pPr>
            <a:r>
              <a:rPr lang="en" sz="1800"/>
              <a:t>	Technical Services Archivist, Seton Hall University</a:t>
            </a:r>
            <a:endParaRPr sz="1800"/>
          </a:p>
          <a:p>
            <a:pPr marL="0" lvl="0" indent="0" algn="l" rtl="0">
              <a:spcBef>
                <a:spcPts val="0"/>
              </a:spcBef>
              <a:spcAft>
                <a:spcPts val="0"/>
              </a:spcAft>
              <a:buNone/>
            </a:pPr>
            <a:r>
              <a:rPr lang="en"/>
              <a:t>Amy C. Vo</a:t>
            </a:r>
            <a:endParaRPr/>
          </a:p>
          <a:p>
            <a:pPr marL="0" lvl="0" indent="0" algn="l" rtl="0">
              <a:spcBef>
                <a:spcPts val="0"/>
              </a:spcBef>
              <a:spcAft>
                <a:spcPts val="0"/>
              </a:spcAft>
              <a:buNone/>
            </a:pPr>
            <a:r>
              <a:rPr lang="en" sz="1800"/>
              <a:t>	Cold War Collections Project Archivist, New York University</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Demographics</a:t>
            </a:r>
            <a:endParaRPr/>
          </a:p>
        </p:txBody>
      </p:sp>
      <p:sp>
        <p:nvSpPr>
          <p:cNvPr id="120" name="Google Shape;120;p22"/>
          <p:cNvSpPr txBox="1">
            <a:spLocks noGrp="1"/>
          </p:cNvSpPr>
          <p:nvPr>
            <p:ph type="body" idx="1"/>
          </p:nvPr>
        </p:nvSpPr>
        <p:spPr>
          <a:xfrm>
            <a:off x="311700" y="1000075"/>
            <a:ext cx="8520600" cy="469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t>Race/ethnicity comparison to previous demographic studies</a:t>
            </a:r>
            <a:endParaRPr/>
          </a:p>
        </p:txBody>
      </p:sp>
      <p:graphicFrame>
        <p:nvGraphicFramePr>
          <p:cNvPr id="121" name="Google Shape;121;p22"/>
          <p:cNvGraphicFramePr/>
          <p:nvPr/>
        </p:nvGraphicFramePr>
        <p:xfrm>
          <a:off x="395900" y="1469263"/>
          <a:ext cx="3000000" cy="3000000"/>
        </p:xfrm>
        <a:graphic>
          <a:graphicData uri="http://schemas.openxmlformats.org/drawingml/2006/table">
            <a:tbl>
              <a:tblPr>
                <a:noFill/>
                <a:tableStyleId>{9547EB05-C9DC-4F3A-8BC4-9E9102B0D0F3}</a:tableStyleId>
              </a:tblPr>
              <a:tblGrid>
                <a:gridCol w="3058700">
                  <a:extLst>
                    <a:ext uri="{9D8B030D-6E8A-4147-A177-3AD203B41FA5}">
                      <a16:colId xmlns:a16="http://schemas.microsoft.com/office/drawing/2014/main" val="20000"/>
                    </a:ext>
                  </a:extLst>
                </a:gridCol>
                <a:gridCol w="1148600">
                  <a:extLst>
                    <a:ext uri="{9D8B030D-6E8A-4147-A177-3AD203B41FA5}">
                      <a16:colId xmlns:a16="http://schemas.microsoft.com/office/drawing/2014/main" val="20001"/>
                    </a:ext>
                  </a:extLst>
                </a:gridCol>
                <a:gridCol w="1161075">
                  <a:extLst>
                    <a:ext uri="{9D8B030D-6E8A-4147-A177-3AD203B41FA5}">
                      <a16:colId xmlns:a16="http://schemas.microsoft.com/office/drawing/2014/main" val="20002"/>
                    </a:ext>
                  </a:extLst>
                </a:gridCol>
                <a:gridCol w="1797750">
                  <a:extLst>
                    <a:ext uri="{9D8B030D-6E8A-4147-A177-3AD203B41FA5}">
                      <a16:colId xmlns:a16="http://schemas.microsoft.com/office/drawing/2014/main" val="20003"/>
                    </a:ext>
                  </a:extLst>
                </a:gridCol>
                <a:gridCol w="1186050">
                  <a:extLst>
                    <a:ext uri="{9D8B030D-6E8A-4147-A177-3AD203B41FA5}">
                      <a16:colId xmlns:a16="http://schemas.microsoft.com/office/drawing/2014/main" val="20004"/>
                    </a:ext>
                  </a:extLst>
                </a:gridCol>
              </a:tblGrid>
              <a:tr h="512050">
                <a:tc gridSpan="5">
                  <a:txBody>
                    <a:bodyPr/>
                    <a:lstStyle/>
                    <a:p>
                      <a:pPr marL="0" lvl="0" indent="0" algn="l" rtl="0">
                        <a:lnSpc>
                          <a:spcPct val="115000"/>
                        </a:lnSpc>
                        <a:spcBef>
                          <a:spcPts val="0"/>
                        </a:spcBef>
                        <a:spcAft>
                          <a:spcPts val="0"/>
                        </a:spcAft>
                        <a:buNone/>
                      </a:pPr>
                      <a:r>
                        <a:rPr lang="en" sz="1500" b="1">
                          <a:latin typeface="Proxima Nova"/>
                          <a:ea typeface="Proxima Nova"/>
                          <a:cs typeface="Proxima Nova"/>
                          <a:sym typeface="Proxima Nova"/>
                        </a:rPr>
                        <a:t>Survey Comparisons (Race/Ethnicity): </a:t>
                      </a:r>
                      <a:endParaRPr sz="1500" b="1">
                        <a:latin typeface="Proxima Nova"/>
                        <a:ea typeface="Proxima Nova"/>
                        <a:cs typeface="Proxima Nova"/>
                        <a:sym typeface="Proxima Nova"/>
                      </a:endParaRPr>
                    </a:p>
                    <a:p>
                      <a:pPr marL="0" lvl="0" indent="0" algn="l" rtl="0">
                        <a:lnSpc>
                          <a:spcPct val="115000"/>
                        </a:lnSpc>
                        <a:spcBef>
                          <a:spcPts val="0"/>
                        </a:spcBef>
                        <a:spcAft>
                          <a:spcPts val="0"/>
                        </a:spcAft>
                        <a:buNone/>
                      </a:pPr>
                      <a:r>
                        <a:rPr lang="en" sz="1500" b="1">
                          <a:latin typeface="Proxima Nova"/>
                          <a:ea typeface="Proxima Nova"/>
                          <a:cs typeface="Proxima Nova"/>
                          <a:sym typeface="Proxima Nova"/>
                        </a:rPr>
                        <a:t>A*CENSUS (2004), WArS/SAA Salary Survey (2017), Term-Limited Positions Survey (2019)</a:t>
                      </a:r>
                      <a:endParaRPr sz="15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9950">
                <a:tc>
                  <a:txBody>
                    <a:bodyPr/>
                    <a:lstStyle/>
                    <a:p>
                      <a:pPr marL="0" lvl="0" indent="0" algn="l" rtl="0">
                        <a:spcBef>
                          <a:spcPts val="0"/>
                        </a:spcBef>
                        <a:spcAft>
                          <a:spcPts val="0"/>
                        </a:spcAft>
                        <a:buNone/>
                      </a:pPr>
                      <a:endParaRPr sz="1600"/>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b="1">
                          <a:latin typeface="Proxima Nova"/>
                          <a:ea typeface="Proxima Nova"/>
                          <a:cs typeface="Proxima Nova"/>
                          <a:sym typeface="Proxima Nova"/>
                        </a:rPr>
                        <a:t>2004</a:t>
                      </a:r>
                      <a:endParaRPr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b="1">
                          <a:latin typeface="Proxima Nova"/>
                          <a:ea typeface="Proxima Nova"/>
                          <a:cs typeface="Proxima Nova"/>
                          <a:sym typeface="Proxima Nova"/>
                        </a:rPr>
                        <a:t>2017</a:t>
                      </a:r>
                      <a:endParaRPr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b="1">
                          <a:latin typeface="Proxima Nova"/>
                          <a:ea typeface="Proxima Nova"/>
                          <a:cs typeface="Proxima Nova"/>
                          <a:sym typeface="Proxima Nova"/>
                        </a:rPr>
                        <a:t>2019 (PA)</a:t>
                      </a:r>
                      <a:endParaRPr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b="1">
                          <a:latin typeface="Proxima Nova"/>
                          <a:ea typeface="Proxima Nova"/>
                          <a:cs typeface="Proxima Nova"/>
                          <a:sym typeface="Proxima Nova"/>
                        </a:rPr>
                        <a:t>2019 (E)</a:t>
                      </a:r>
                      <a:endParaRPr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Latinx/Hispanic</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2.10%</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3.60%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4.75%</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0.79%</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African American</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2.80%</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3.10%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2.90%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1.59%</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Alaskan Native</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0.10%</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0.00%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gridSpan="2">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(combined with Native American)</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4"/>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Asian/Asian American</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1.00%</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1.90%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4.22%</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1.59%</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White/Caucasian</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87.70%</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87.70%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85.75%</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92.86%</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06"/>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Native American/American Indian</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0.019%</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0.60%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0.79%</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0.79%</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Hawaiian or other Pacific Islander</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0.004%</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0.10%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0.00%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0.00%</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Other</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0.029%</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256025">
                <a:tc>
                  <a:txBody>
                    <a:bodyPr/>
                    <a:lstStyle/>
                    <a:p>
                      <a:pPr marL="0" lvl="0" indent="0" algn="r" rtl="0">
                        <a:lnSpc>
                          <a:spcPct val="115000"/>
                        </a:lnSpc>
                        <a:spcBef>
                          <a:spcPts val="0"/>
                        </a:spcBef>
                        <a:spcAft>
                          <a:spcPts val="0"/>
                        </a:spcAft>
                        <a:buNone/>
                      </a:pPr>
                      <a:r>
                        <a:rPr lang="en">
                          <a:latin typeface="Proxima Nova"/>
                          <a:ea typeface="Proxima Nova"/>
                          <a:cs typeface="Proxima Nova"/>
                          <a:sym typeface="Proxima Nova"/>
                        </a:rPr>
                        <a:t>Total non-Latino and Non-White</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7.60%</a:t>
                      </a:r>
                      <a:endParaRPr>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a:latin typeface="Proxima Nova"/>
                          <a:ea typeface="Proxima Nova"/>
                          <a:cs typeface="Proxima Nova"/>
                          <a:sym typeface="Proxima Nova"/>
                        </a:rPr>
                        <a:t>--</a:t>
                      </a:r>
                      <a:endParaRPr>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Layers of Undervaluing Work</a:t>
            </a:r>
            <a:endParaRPr/>
          </a:p>
        </p:txBody>
      </p:sp>
      <p:sp>
        <p:nvSpPr>
          <p:cNvPr id="127" name="Google Shape;127;p23"/>
          <p:cNvSpPr txBox="1">
            <a:spLocks noGrp="1"/>
          </p:cNvSpPr>
          <p:nvPr>
            <p:ph type="body" idx="1"/>
          </p:nvPr>
        </p:nvSpPr>
        <p:spPr>
          <a:xfrm>
            <a:off x="311700" y="1152475"/>
            <a:ext cx="8520600" cy="372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Types of Projects Funded</a:t>
            </a:r>
            <a:br>
              <a:rPr lang="en"/>
            </a:br>
            <a:br>
              <a:rPr lang="en"/>
            </a:br>
            <a:br>
              <a:rPr lang="en"/>
            </a:br>
            <a:endParaRPr sz="1000"/>
          </a:p>
          <a:p>
            <a:pPr marL="0" lvl="0" indent="0" algn="l" rtl="0">
              <a:spcBef>
                <a:spcPts val="1600"/>
              </a:spcBef>
              <a:spcAft>
                <a:spcPts val="0"/>
              </a:spcAft>
              <a:buNone/>
            </a:pPr>
            <a:endParaRPr sz="1000"/>
          </a:p>
          <a:p>
            <a:pPr marL="457200" lvl="0" indent="-342900" algn="l" rtl="0">
              <a:spcBef>
                <a:spcPts val="1600"/>
              </a:spcBef>
              <a:spcAft>
                <a:spcPts val="0"/>
              </a:spcAft>
              <a:buSzPts val="1800"/>
              <a:buChar char="●"/>
            </a:pPr>
            <a:r>
              <a:rPr lang="en">
                <a:highlight>
                  <a:srgbClr val="FFFFFF"/>
                </a:highlight>
              </a:rPr>
              <a:t>"I was hired to process the backlog collections and only given one year for over ten years worth of backlog. I only made a dent in one year."</a:t>
            </a:r>
            <a:endParaRPr>
              <a:highlight>
                <a:srgbClr val="FFFFFF"/>
              </a:highlight>
            </a:endParaRPr>
          </a:p>
          <a:p>
            <a:pPr marL="457200" lvl="0" indent="-342900" algn="l" rtl="0">
              <a:spcBef>
                <a:spcPts val="1000"/>
              </a:spcBef>
              <a:spcAft>
                <a:spcPts val="0"/>
              </a:spcAft>
              <a:buSzPts val="1800"/>
              <a:buChar char="●"/>
            </a:pPr>
            <a:r>
              <a:rPr lang="en">
                <a:highlight>
                  <a:srgbClr val="FFFFFF"/>
                </a:highlight>
              </a:rPr>
              <a:t>"As a small organization with no permanent archivist on staff… my work helped them fulfill the requirements of the grant they had received, putting them in a good position to apply for future funding."</a:t>
            </a:r>
            <a:endParaRPr>
              <a:highlight>
                <a:srgbClr val="FFFFFF"/>
              </a:highlight>
            </a:endParaRPr>
          </a:p>
        </p:txBody>
      </p:sp>
      <p:graphicFrame>
        <p:nvGraphicFramePr>
          <p:cNvPr id="128" name="Google Shape;128;p23"/>
          <p:cNvGraphicFramePr/>
          <p:nvPr/>
        </p:nvGraphicFramePr>
        <p:xfrm>
          <a:off x="961225" y="1751250"/>
          <a:ext cx="3000000" cy="3000000"/>
        </p:xfrm>
        <a:graphic>
          <a:graphicData uri="http://schemas.openxmlformats.org/drawingml/2006/table">
            <a:tbl>
              <a:tblPr>
                <a:noFill/>
                <a:tableStyleId>{9547EB05-C9DC-4F3A-8BC4-9E9102B0D0F3}</a:tableStyleId>
              </a:tblPr>
              <a:tblGrid>
                <a:gridCol w="1454475">
                  <a:extLst>
                    <a:ext uri="{9D8B030D-6E8A-4147-A177-3AD203B41FA5}">
                      <a16:colId xmlns:a16="http://schemas.microsoft.com/office/drawing/2014/main" val="20000"/>
                    </a:ext>
                  </a:extLst>
                </a:gridCol>
                <a:gridCol w="1749450">
                  <a:extLst>
                    <a:ext uri="{9D8B030D-6E8A-4147-A177-3AD203B41FA5}">
                      <a16:colId xmlns:a16="http://schemas.microsoft.com/office/drawing/2014/main" val="20001"/>
                    </a:ext>
                  </a:extLst>
                </a:gridCol>
                <a:gridCol w="2288525">
                  <a:extLst>
                    <a:ext uri="{9D8B030D-6E8A-4147-A177-3AD203B41FA5}">
                      <a16:colId xmlns:a16="http://schemas.microsoft.com/office/drawing/2014/main" val="20002"/>
                    </a:ext>
                  </a:extLst>
                </a:gridCol>
                <a:gridCol w="1729100">
                  <a:extLst>
                    <a:ext uri="{9D8B030D-6E8A-4147-A177-3AD203B41FA5}">
                      <a16:colId xmlns:a16="http://schemas.microsoft.com/office/drawing/2014/main" val="20003"/>
                    </a:ext>
                  </a:extLst>
                </a:gridCol>
              </a:tblGrid>
              <a:tr h="276225">
                <a:tc>
                  <a:txBody>
                    <a:bodyPr/>
                    <a:lstStyle/>
                    <a:p>
                      <a:pPr marL="0" lvl="0" indent="0" algn="ctr" rtl="0">
                        <a:spcBef>
                          <a:spcPts val="0"/>
                        </a:spcBef>
                        <a:spcAft>
                          <a:spcPts val="0"/>
                        </a:spcAft>
                        <a:buNone/>
                      </a:pPr>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Processing</a:t>
                      </a:r>
                      <a:endParaRPr sz="1600" b="1">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Cataloging/Description</a:t>
                      </a:r>
                      <a:endParaRPr sz="1600" b="1">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Digitization</a:t>
                      </a:r>
                      <a:endParaRPr sz="1600" b="1">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76225">
                <a:tc>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Primary</a:t>
                      </a:r>
                      <a:endParaRPr sz="1600" b="1">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63.95%</a:t>
                      </a:r>
                      <a:endParaRPr sz="1600">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13.66%</a:t>
                      </a:r>
                      <a:endParaRPr sz="1600">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9.88%</a:t>
                      </a:r>
                      <a:endParaRPr sz="1600">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76225">
                <a:tc>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Secondary</a:t>
                      </a:r>
                      <a:endParaRPr sz="1600" b="1">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11.16%</a:t>
                      </a:r>
                      <a:endParaRPr sz="1600">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25.79%</a:t>
                      </a:r>
                      <a:endParaRPr sz="1600">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10.56%</a:t>
                      </a:r>
                      <a:endParaRPr sz="1600">
                        <a:latin typeface="Proxima Nova"/>
                        <a:ea typeface="Proxima Nova"/>
                        <a:cs typeface="Proxima Nova"/>
                        <a:sym typeface="Proxima Nova"/>
                      </a:endParaRPr>
                    </a:p>
                  </a:txBody>
                  <a:tcPr marL="28575" marR="28575" marT="19050" marB="19050" anchor="ctr">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Layers of Undervaluing Work</a:t>
            </a:r>
            <a:endParaRPr/>
          </a:p>
        </p:txBody>
      </p:sp>
      <p:sp>
        <p:nvSpPr>
          <p:cNvPr id="134" name="Google Shape;13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Project Archivists with Separate Work Spaces</a:t>
            </a:r>
            <a:endParaRPr sz="2000"/>
          </a:p>
          <a:p>
            <a:pPr marL="0" lvl="0" indent="0" algn="l" rtl="0">
              <a:spcBef>
                <a:spcPts val="1600"/>
              </a:spcBef>
              <a:spcAft>
                <a:spcPts val="0"/>
              </a:spcAft>
              <a:buNone/>
            </a:pPr>
            <a:endParaRPr sz="2000"/>
          </a:p>
          <a:p>
            <a:pPr marL="0" lvl="0" indent="0" algn="l" rtl="0">
              <a:spcBef>
                <a:spcPts val="1600"/>
              </a:spcBef>
              <a:spcAft>
                <a:spcPts val="0"/>
              </a:spcAft>
              <a:buNone/>
            </a:pPr>
            <a:endParaRPr sz="2000"/>
          </a:p>
          <a:p>
            <a:pPr marL="0" lvl="0" indent="0" algn="l" rtl="0">
              <a:spcBef>
                <a:spcPts val="1600"/>
              </a:spcBef>
              <a:spcAft>
                <a:spcPts val="0"/>
              </a:spcAft>
              <a:buNone/>
            </a:pPr>
            <a:r>
              <a:rPr lang="en" sz="2000"/>
              <a:t>Opportunities for Continuing Appointment at Current Institution</a:t>
            </a:r>
            <a:endParaRPr sz="2000"/>
          </a:p>
          <a:p>
            <a:pPr marL="0" lvl="0" indent="0" algn="l" rtl="0">
              <a:spcBef>
                <a:spcPts val="1600"/>
              </a:spcBef>
              <a:spcAft>
                <a:spcPts val="0"/>
              </a:spcAft>
              <a:buNone/>
            </a:pPr>
            <a:br>
              <a:rPr lang="en" sz="2000"/>
            </a:br>
            <a:endParaRPr sz="2000"/>
          </a:p>
          <a:p>
            <a:pPr marL="457200" lvl="0" indent="-342900" algn="l" rtl="0">
              <a:spcBef>
                <a:spcPts val="1600"/>
              </a:spcBef>
              <a:spcAft>
                <a:spcPts val="0"/>
              </a:spcAft>
              <a:buSzPts val="1800"/>
              <a:buChar char="●"/>
            </a:pPr>
            <a:r>
              <a:rPr lang="en"/>
              <a:t>48% have project lead to other work, 71% will need to keep looking for work</a:t>
            </a:r>
            <a:endParaRPr/>
          </a:p>
          <a:p>
            <a:pPr marL="0" lvl="0" indent="0" algn="l" rtl="0">
              <a:spcBef>
                <a:spcPts val="1600"/>
              </a:spcBef>
              <a:spcAft>
                <a:spcPts val="0"/>
              </a:spcAft>
              <a:buNone/>
            </a:pPr>
            <a:br>
              <a:rPr lang="en" sz="2000"/>
            </a:br>
            <a:endParaRPr/>
          </a:p>
          <a:p>
            <a:pPr marL="457200" lvl="0" indent="0" algn="l" rtl="0">
              <a:spcBef>
                <a:spcPts val="1600"/>
              </a:spcBef>
              <a:spcAft>
                <a:spcPts val="1600"/>
              </a:spcAft>
              <a:buNone/>
            </a:pPr>
            <a:endParaRPr/>
          </a:p>
        </p:txBody>
      </p:sp>
      <p:graphicFrame>
        <p:nvGraphicFramePr>
          <p:cNvPr id="135" name="Google Shape;135;p24"/>
          <p:cNvGraphicFramePr/>
          <p:nvPr/>
        </p:nvGraphicFramePr>
        <p:xfrm>
          <a:off x="587750" y="3340975"/>
          <a:ext cx="3000000" cy="3000000"/>
        </p:xfrm>
        <a:graphic>
          <a:graphicData uri="http://schemas.openxmlformats.org/drawingml/2006/table">
            <a:tbl>
              <a:tblPr>
                <a:noFill/>
                <a:tableStyleId>{8F81342E-C667-4716-953E-9A5BAD5AC806}</a:tableStyleId>
              </a:tblPr>
              <a:tblGrid>
                <a:gridCol w="1992125">
                  <a:extLst>
                    <a:ext uri="{9D8B030D-6E8A-4147-A177-3AD203B41FA5}">
                      <a16:colId xmlns:a16="http://schemas.microsoft.com/office/drawing/2014/main" val="20000"/>
                    </a:ext>
                  </a:extLst>
                </a:gridCol>
                <a:gridCol w="1992125">
                  <a:extLst>
                    <a:ext uri="{9D8B030D-6E8A-4147-A177-3AD203B41FA5}">
                      <a16:colId xmlns:a16="http://schemas.microsoft.com/office/drawing/2014/main" val="20001"/>
                    </a:ext>
                  </a:extLst>
                </a:gridCol>
                <a:gridCol w="1992125">
                  <a:extLst>
                    <a:ext uri="{9D8B030D-6E8A-4147-A177-3AD203B41FA5}">
                      <a16:colId xmlns:a16="http://schemas.microsoft.com/office/drawing/2014/main" val="20002"/>
                    </a:ext>
                  </a:extLst>
                </a:gridCol>
                <a:gridCol w="1992125">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en" sz="1600" b="1">
                          <a:latin typeface="Proxima Nova"/>
                          <a:ea typeface="Proxima Nova"/>
                          <a:cs typeface="Proxima Nova"/>
                          <a:sym typeface="Proxima Nova"/>
                        </a:rPr>
                        <a:t>Yes, permanent</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Yes, temporary</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Still employed</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Not after term ends</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600">
                          <a:latin typeface="Proxima Nova"/>
                          <a:ea typeface="Proxima Nova"/>
                          <a:cs typeface="Proxima Nova"/>
                          <a:sym typeface="Proxima Nova"/>
                        </a:rPr>
                        <a:t>14.53%</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C9DAF8"/>
                    </a:solidFill>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33.43%</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D9EAD3"/>
                    </a:solidFill>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13.95%</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2CC"/>
                    </a:solidFill>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38.08%</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FF2CC"/>
                    </a:solidFill>
                  </a:tcPr>
                </a:tc>
                <a:extLst>
                  <a:ext uri="{0D108BD9-81ED-4DB2-BD59-A6C34878D82A}">
                    <a16:rowId xmlns:a16="http://schemas.microsoft.com/office/drawing/2014/main" val="10001"/>
                  </a:ext>
                </a:extLst>
              </a:tr>
            </a:tbl>
          </a:graphicData>
        </a:graphic>
      </p:graphicFrame>
      <p:graphicFrame>
        <p:nvGraphicFramePr>
          <p:cNvPr id="136" name="Google Shape;136;p24"/>
          <p:cNvGraphicFramePr/>
          <p:nvPr/>
        </p:nvGraphicFramePr>
        <p:xfrm>
          <a:off x="952500" y="1710750"/>
          <a:ext cx="3000000" cy="3000000"/>
        </p:xfrm>
        <a:graphic>
          <a:graphicData uri="http://schemas.openxmlformats.org/drawingml/2006/table">
            <a:tbl>
              <a:tblPr>
                <a:noFill/>
                <a:tableStyleId>{8F81342E-C667-4716-953E-9A5BAD5AC806}</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1600" b="1">
                          <a:latin typeface="Proxima Nova"/>
                          <a:ea typeface="Proxima Nova"/>
                          <a:cs typeface="Proxima Nova"/>
                          <a:sym typeface="Proxima Nova"/>
                        </a:rPr>
                        <a:t>Workplace physically separated</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Workplace not physically separate</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600">
                          <a:latin typeface="Proxima Nova"/>
                          <a:ea typeface="Proxima Nova"/>
                          <a:cs typeface="Proxima Nova"/>
                          <a:sym typeface="Proxima Nova"/>
                        </a:rPr>
                        <a:t> 38.92%</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 61.08%</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Layers of Undervaluing Work</a:t>
            </a:r>
            <a:endParaRPr/>
          </a:p>
        </p:txBody>
      </p:sp>
      <p:sp>
        <p:nvSpPr>
          <p:cNvPr id="142" name="Google Shape;142;p25"/>
          <p:cNvSpPr txBox="1">
            <a:spLocks noGrp="1"/>
          </p:cNvSpPr>
          <p:nvPr>
            <p:ph type="body" idx="1"/>
          </p:nvPr>
        </p:nvSpPr>
        <p:spPr>
          <a:xfrm>
            <a:off x="311700" y="1152475"/>
            <a:ext cx="8520600" cy="46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Post-Contract Precarity</a:t>
            </a:r>
            <a:endParaRPr sz="2000"/>
          </a:p>
          <a:p>
            <a:pPr marL="0" lvl="0" indent="0" algn="l" rtl="0">
              <a:spcBef>
                <a:spcPts val="1600"/>
              </a:spcBef>
              <a:spcAft>
                <a:spcPts val="1600"/>
              </a:spcAft>
              <a:buNone/>
            </a:pPr>
            <a:endParaRPr/>
          </a:p>
        </p:txBody>
      </p:sp>
      <p:graphicFrame>
        <p:nvGraphicFramePr>
          <p:cNvPr id="143" name="Google Shape;143;p25"/>
          <p:cNvGraphicFramePr/>
          <p:nvPr/>
        </p:nvGraphicFramePr>
        <p:xfrm>
          <a:off x="416700" y="1619575"/>
          <a:ext cx="3000000" cy="3000000"/>
        </p:xfrm>
        <a:graphic>
          <a:graphicData uri="http://schemas.openxmlformats.org/drawingml/2006/table">
            <a:tbl>
              <a:tblPr>
                <a:noFill/>
                <a:tableStyleId>{8F81342E-C667-4716-953E-9A5BAD5AC806}</a:tableStyleId>
              </a:tblPr>
              <a:tblGrid>
                <a:gridCol w="4729700">
                  <a:extLst>
                    <a:ext uri="{9D8B030D-6E8A-4147-A177-3AD203B41FA5}">
                      <a16:colId xmlns:a16="http://schemas.microsoft.com/office/drawing/2014/main" val="20000"/>
                    </a:ext>
                  </a:extLst>
                </a:gridCol>
                <a:gridCol w="1172600">
                  <a:extLst>
                    <a:ext uri="{9D8B030D-6E8A-4147-A177-3AD203B41FA5}">
                      <a16:colId xmlns:a16="http://schemas.microsoft.com/office/drawing/2014/main" val="20001"/>
                    </a:ext>
                  </a:extLst>
                </a:gridCol>
                <a:gridCol w="1235300">
                  <a:extLst>
                    <a:ext uri="{9D8B030D-6E8A-4147-A177-3AD203B41FA5}">
                      <a16:colId xmlns:a16="http://schemas.microsoft.com/office/drawing/2014/main" val="20002"/>
                    </a:ext>
                  </a:extLst>
                </a:gridCol>
                <a:gridCol w="1173000">
                  <a:extLst>
                    <a:ext uri="{9D8B030D-6E8A-4147-A177-3AD203B41FA5}">
                      <a16:colId xmlns:a16="http://schemas.microsoft.com/office/drawing/2014/main" val="20003"/>
                    </a:ext>
                  </a:extLst>
                </a:gridCol>
              </a:tblGrid>
              <a:tr h="396200">
                <a:tc>
                  <a:txBody>
                    <a:bodyPr/>
                    <a:lstStyle/>
                    <a:p>
                      <a:pPr marL="0" lvl="0" indent="0" algn="l" rtl="0">
                        <a:spcBef>
                          <a:spcPts val="0"/>
                        </a:spcBef>
                        <a:spcAft>
                          <a:spcPts val="0"/>
                        </a:spcAft>
                        <a:buNone/>
                      </a:pP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Yes</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No</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N/A</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600">
                          <a:latin typeface="Proxima Nova"/>
                          <a:ea typeface="Proxima Nova"/>
                          <a:cs typeface="Proxima Nova"/>
                          <a:sym typeface="Proxima Nova"/>
                        </a:rPr>
                        <a:t>Did you find employment before leaving position?</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55.45%</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17.88%</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26.67%</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600">
                          <a:latin typeface="Proxima Nova"/>
                          <a:ea typeface="Proxima Nova"/>
                          <a:cs typeface="Proxima Nova"/>
                          <a:sym typeface="Proxima Nova"/>
                        </a:rPr>
                        <a:t>Did you complete project before leaving?</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53.03%</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20.61%</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26.36%</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600">
                          <a:latin typeface="Proxima Nova"/>
                          <a:ea typeface="Proxima Nova"/>
                          <a:cs typeface="Proxima Nova"/>
                          <a:sym typeface="Proxima Nova"/>
                        </a:rPr>
                        <a:t>Post-project, did you continue with archival work?</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68.58%</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6.65%</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24.77%</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144" name="Google Shape;144;p25"/>
          <p:cNvGraphicFramePr/>
          <p:nvPr/>
        </p:nvGraphicFramePr>
        <p:xfrm>
          <a:off x="416700" y="3677875"/>
          <a:ext cx="3000000" cy="3000000"/>
        </p:xfrm>
        <a:graphic>
          <a:graphicData uri="http://schemas.openxmlformats.org/drawingml/2006/table">
            <a:tbl>
              <a:tblPr>
                <a:noFill/>
                <a:tableStyleId>{8F81342E-C667-4716-953E-9A5BAD5AC806}</a:tableStyleId>
              </a:tblPr>
              <a:tblGrid>
                <a:gridCol w="5330000">
                  <a:extLst>
                    <a:ext uri="{9D8B030D-6E8A-4147-A177-3AD203B41FA5}">
                      <a16:colId xmlns:a16="http://schemas.microsoft.com/office/drawing/2014/main" val="20000"/>
                    </a:ext>
                  </a:extLst>
                </a:gridCol>
                <a:gridCol w="1498900">
                  <a:extLst>
                    <a:ext uri="{9D8B030D-6E8A-4147-A177-3AD203B41FA5}">
                      <a16:colId xmlns:a16="http://schemas.microsoft.com/office/drawing/2014/main" val="20001"/>
                    </a:ext>
                  </a:extLst>
                </a:gridCol>
                <a:gridCol w="14817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Choice</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b="1">
                          <a:latin typeface="Proxima Nova"/>
                          <a:ea typeface="Proxima Nova"/>
                          <a:cs typeface="Proxima Nova"/>
                          <a:sym typeface="Proxima Nova"/>
                        </a:rPr>
                        <a:t>Necessity</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600">
                          <a:latin typeface="Proxima Nova"/>
                          <a:ea typeface="Proxima Nova"/>
                          <a:cs typeface="Proxima Nova"/>
                          <a:sym typeface="Proxima Nova"/>
                        </a:rPr>
                        <a:t>Was your next job primarily a position of choice or necessity?</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59.67%</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600">
                          <a:latin typeface="Proxima Nova"/>
                          <a:ea typeface="Proxima Nova"/>
                          <a:cs typeface="Proxima Nova"/>
                          <a:sym typeface="Proxima Nova"/>
                        </a:rPr>
                        <a:t>40.33%</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xfrm>
            <a:off x="311700" y="291475"/>
            <a:ext cx="3465600" cy="261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Satisfaction Ratings</a:t>
            </a:r>
            <a:endParaRPr/>
          </a:p>
          <a:p>
            <a:pPr marL="0" lvl="0" indent="0" algn="l" rtl="0">
              <a:spcBef>
                <a:spcPts val="0"/>
              </a:spcBef>
              <a:spcAft>
                <a:spcPts val="0"/>
              </a:spcAft>
              <a:buNone/>
            </a:pPr>
            <a:endParaRPr/>
          </a:p>
        </p:txBody>
      </p:sp>
      <p:graphicFrame>
        <p:nvGraphicFramePr>
          <p:cNvPr id="150" name="Google Shape;150;p26"/>
          <p:cNvGraphicFramePr/>
          <p:nvPr/>
        </p:nvGraphicFramePr>
        <p:xfrm>
          <a:off x="3356575" y="141935"/>
          <a:ext cx="3000000" cy="3000000"/>
        </p:xfrm>
        <a:graphic>
          <a:graphicData uri="http://schemas.openxmlformats.org/drawingml/2006/table">
            <a:tbl>
              <a:tblPr>
                <a:noFill/>
                <a:tableStyleId>{9547EB05-C9DC-4F3A-8BC4-9E9102B0D0F3}</a:tableStyleId>
              </a:tblPr>
              <a:tblGrid>
                <a:gridCol w="1357000">
                  <a:extLst>
                    <a:ext uri="{9D8B030D-6E8A-4147-A177-3AD203B41FA5}">
                      <a16:colId xmlns:a16="http://schemas.microsoft.com/office/drawing/2014/main" val="20000"/>
                    </a:ext>
                  </a:extLst>
                </a:gridCol>
                <a:gridCol w="1226325">
                  <a:extLst>
                    <a:ext uri="{9D8B030D-6E8A-4147-A177-3AD203B41FA5}">
                      <a16:colId xmlns:a16="http://schemas.microsoft.com/office/drawing/2014/main" val="20001"/>
                    </a:ext>
                  </a:extLst>
                </a:gridCol>
                <a:gridCol w="1387150">
                  <a:extLst>
                    <a:ext uri="{9D8B030D-6E8A-4147-A177-3AD203B41FA5}">
                      <a16:colId xmlns:a16="http://schemas.microsoft.com/office/drawing/2014/main" val="20002"/>
                    </a:ext>
                  </a:extLst>
                </a:gridCol>
                <a:gridCol w="1166000">
                  <a:extLst>
                    <a:ext uri="{9D8B030D-6E8A-4147-A177-3AD203B41FA5}">
                      <a16:colId xmlns:a16="http://schemas.microsoft.com/office/drawing/2014/main" val="20003"/>
                    </a:ext>
                  </a:extLst>
                </a:gridCol>
              </a:tblGrid>
              <a:tr h="627175">
                <a:tc gridSpan="2">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PA Satisfaction</a:t>
                      </a:r>
                      <a:endParaRPr sz="1600" b="1">
                        <a:latin typeface="Proxima Nova"/>
                        <a:ea typeface="Proxima Nova"/>
                        <a:cs typeface="Proxima Nova"/>
                        <a:sym typeface="Proxima Nova"/>
                      </a:endParaRPr>
                    </a:p>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with Project Experience</a:t>
                      </a:r>
                      <a:endParaRPr sz="1600" b="1">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hMerge="1">
                  <a:txBody>
                    <a:bodyPr/>
                    <a:lstStyle/>
                    <a:p>
                      <a:endParaRPr lang="en-US"/>
                    </a:p>
                  </a:txBody>
                  <a:tcPr/>
                </a:tc>
                <a:tc gridSpan="2">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PA's Perceived</a:t>
                      </a:r>
                      <a:endParaRPr sz="1600" b="1">
                        <a:latin typeface="Proxima Nova"/>
                        <a:ea typeface="Proxima Nova"/>
                        <a:cs typeface="Proxima Nova"/>
                        <a:sym typeface="Proxima Nova"/>
                      </a:endParaRPr>
                    </a:p>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Employer Satisfaction</a:t>
                      </a:r>
                      <a:endParaRPr sz="1600" b="1">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Scale Rating</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Percentage</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Scale Rating</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Percentage</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1-4</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7.44%</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1-4</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3.20%</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5-7</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41.43%</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5-7</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16.34%</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8-10</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600" b="1">
                          <a:solidFill>
                            <a:srgbClr val="990000"/>
                          </a:solidFill>
                          <a:latin typeface="Proxima Nova"/>
                          <a:ea typeface="Proxima Nova"/>
                          <a:cs typeface="Proxima Nova"/>
                          <a:sym typeface="Proxima Nova"/>
                        </a:rPr>
                        <a:t>48.13%</a:t>
                      </a:r>
                      <a:endParaRPr sz="1600" b="1">
                        <a:solidFill>
                          <a:srgbClr val="99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8-10</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600" b="1">
                          <a:solidFill>
                            <a:srgbClr val="980000"/>
                          </a:solidFill>
                          <a:latin typeface="Proxima Nova"/>
                          <a:ea typeface="Proxima Nova"/>
                          <a:cs typeface="Proxima Nova"/>
                          <a:sym typeface="Proxima Nova"/>
                        </a:rPr>
                        <a:t>80.45%</a:t>
                      </a:r>
                      <a:endParaRPr sz="1600" b="1">
                        <a:solidFill>
                          <a:srgbClr val="98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04"/>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Mode (7)</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22.98%</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Mode (10)</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35%</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67050">
                <a:tc>
                  <a:txBody>
                    <a:bodyPr/>
                    <a:lstStyle/>
                    <a:p>
                      <a:pPr marL="0" lvl="0" indent="0" algn="l" rtl="0">
                        <a:spcBef>
                          <a:spcPts val="0"/>
                        </a:spcBef>
                        <a:spcAft>
                          <a:spcPts val="0"/>
                        </a:spcAft>
                        <a:buNone/>
                      </a:pPr>
                      <a:endParaRPr/>
                    </a:p>
                  </a:txBody>
                  <a:tcPr marL="28575" marR="28575" marT="19050" marB="19050" anchor="ctr">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ctr">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ctr">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28575" marR="28575" marT="19050" marB="19050" anchor="ctr">
                    <a:lnL w="9475" cap="flat" cmpd="sng">
                      <a:solidFill>
                        <a:srgbClr val="CCCCCC"/>
                      </a:solidFill>
                      <a:prstDash val="solid"/>
                      <a:round/>
                      <a:headEnd type="none" w="sm" len="sm"/>
                      <a:tailEnd type="none" w="sm" len="sm"/>
                    </a:lnL>
                    <a:lnR w="9475" cap="flat" cmpd="sng">
                      <a:solidFill>
                        <a:srgbClr val="CCCCCC"/>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627175">
                <a:tc gridSpan="2">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Employer's Perceived</a:t>
                      </a:r>
                      <a:endParaRPr sz="1600" b="1">
                        <a:latin typeface="Proxima Nova"/>
                        <a:ea typeface="Proxima Nova"/>
                        <a:cs typeface="Proxima Nova"/>
                        <a:sym typeface="Proxima Nova"/>
                      </a:endParaRPr>
                    </a:p>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PA Satisfaction</a:t>
                      </a:r>
                      <a:endParaRPr sz="1600" b="1">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hMerge="1">
                  <a:txBody>
                    <a:bodyPr/>
                    <a:lstStyle/>
                    <a:p>
                      <a:endParaRPr lang="en-US"/>
                    </a:p>
                  </a:txBody>
                  <a:tcPr/>
                </a:tc>
                <a:tc gridSpan="2">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Employer Satisfaction</a:t>
                      </a:r>
                      <a:endParaRPr sz="1600" b="1">
                        <a:latin typeface="Proxima Nova"/>
                        <a:ea typeface="Proxima Nova"/>
                        <a:cs typeface="Proxima Nova"/>
                        <a:sym typeface="Proxima Nova"/>
                      </a:endParaRPr>
                    </a:p>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with PA Performance</a:t>
                      </a:r>
                      <a:endParaRPr sz="1600" b="1">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7"/>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Scale Rating</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Percentage</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Scale Rating</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Percentage</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1-4</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5.94%</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1-4</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11.22%</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189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5-7</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42.57%</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5-7</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29.59%</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8-10</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600" b="1">
                          <a:solidFill>
                            <a:srgbClr val="980000"/>
                          </a:solidFill>
                          <a:latin typeface="Proxima Nova"/>
                          <a:ea typeface="Proxima Nova"/>
                          <a:cs typeface="Proxima Nova"/>
                          <a:sym typeface="Proxima Nova"/>
                        </a:rPr>
                        <a:t>51.48%</a:t>
                      </a:r>
                      <a:endParaRPr sz="1600" b="1">
                        <a:solidFill>
                          <a:srgbClr val="98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8-10</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600" b="1">
                          <a:solidFill>
                            <a:srgbClr val="990000"/>
                          </a:solidFill>
                          <a:latin typeface="Proxima Nova"/>
                          <a:ea typeface="Proxima Nova"/>
                          <a:cs typeface="Proxima Nova"/>
                          <a:sym typeface="Proxima Nova"/>
                        </a:rPr>
                        <a:t>59.19%</a:t>
                      </a:r>
                      <a:endParaRPr sz="1600" b="1">
                        <a:solidFill>
                          <a:srgbClr val="99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11"/>
                  </a:ext>
                </a:extLst>
              </a:tr>
              <a:tr h="333825">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Mode (10)</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25.51%</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Mode (8)</a:t>
                      </a:r>
                      <a:endParaRPr sz="1600">
                        <a:latin typeface="Proxima Nova"/>
                        <a:ea typeface="Proxima Nova"/>
                        <a:cs typeface="Proxima Nova"/>
                        <a:sym typeface="Proxima Nova"/>
                      </a:endParaRPr>
                    </a:p>
                  </a:txBody>
                  <a:tcPr marL="28575" marR="28575" marT="19050" marB="19050" anchor="ctr">
                    <a:lnL w="189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600">
                          <a:latin typeface="Proxima Nova"/>
                          <a:ea typeface="Proxima Nova"/>
                          <a:cs typeface="Proxima Nova"/>
                          <a:sym typeface="Proxima Nova"/>
                        </a:rPr>
                        <a:t>29.70%</a:t>
                      </a:r>
                      <a:endParaRPr sz="16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189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18950"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311700" y="445025"/>
            <a:ext cx="8646000" cy="143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a:t>
            </a:r>
            <a:endParaRPr/>
          </a:p>
          <a:p>
            <a:pPr marL="0" lvl="0" indent="0" algn="l" rtl="0">
              <a:spcBef>
                <a:spcPts val="0"/>
              </a:spcBef>
              <a:spcAft>
                <a:spcPts val="0"/>
              </a:spcAft>
              <a:buNone/>
            </a:pPr>
            <a:r>
              <a:rPr lang="en"/>
              <a:t>What Do We Lose with Project Positions?</a:t>
            </a:r>
            <a:endParaRPr/>
          </a:p>
        </p:txBody>
      </p:sp>
      <p:sp>
        <p:nvSpPr>
          <p:cNvPr id="156" name="Google Shape;156;p27"/>
          <p:cNvSpPr txBox="1">
            <a:spLocks noGrp="1"/>
          </p:cNvSpPr>
          <p:nvPr>
            <p:ph type="body" idx="1"/>
          </p:nvPr>
        </p:nvSpPr>
        <p:spPr>
          <a:xfrm>
            <a:off x="311700" y="1576725"/>
            <a:ext cx="8520600" cy="2940600"/>
          </a:xfrm>
          <a:prstGeom prst="rect">
            <a:avLst/>
          </a:prstGeom>
        </p:spPr>
        <p:txBody>
          <a:bodyPr spcFirstLastPara="1" wrap="square" lIns="91425" tIns="91425" rIns="91425" bIns="91425" anchor="t" anchorCtr="0">
            <a:noAutofit/>
          </a:bodyPr>
          <a:lstStyle/>
          <a:p>
            <a:pPr marL="1828800" lvl="0" indent="-1371600" algn="l" rtl="0">
              <a:spcBef>
                <a:spcPts val="0"/>
              </a:spcBef>
              <a:spcAft>
                <a:spcPts val="0"/>
              </a:spcAft>
              <a:buNone/>
            </a:pPr>
            <a:endParaRPr sz="2200" b="1"/>
          </a:p>
          <a:p>
            <a:pPr marL="1828800" lvl="0" indent="-1371600" algn="l" rtl="0">
              <a:spcBef>
                <a:spcPts val="0"/>
              </a:spcBef>
              <a:spcAft>
                <a:spcPts val="0"/>
              </a:spcAft>
              <a:buNone/>
            </a:pPr>
            <a:r>
              <a:rPr lang="en" sz="2200" b="1"/>
              <a:t>What are the disadvantages of employing project archivists?</a:t>
            </a:r>
            <a:endParaRPr sz="2200" b="1"/>
          </a:p>
          <a:p>
            <a:pPr marL="1828800" marR="500410" lvl="0" indent="-1371600" algn="l" rtl="0">
              <a:spcBef>
                <a:spcPts val="1600"/>
              </a:spcBef>
              <a:spcAft>
                <a:spcPts val="0"/>
              </a:spcAft>
              <a:buNone/>
            </a:pPr>
            <a:r>
              <a:rPr lang="en" sz="2000" i="1"/>
              <a:t>Employer</a:t>
            </a:r>
            <a:r>
              <a:rPr lang="en" sz="2000"/>
              <a:t>: “That it is terminal!”</a:t>
            </a:r>
            <a:endParaRPr sz="2000"/>
          </a:p>
          <a:p>
            <a:pPr marL="1828800" marR="500410" lvl="0" indent="-1371600" algn="l" rtl="0">
              <a:spcBef>
                <a:spcPts val="1200"/>
              </a:spcBef>
              <a:spcAft>
                <a:spcPts val="0"/>
              </a:spcAft>
              <a:buNone/>
            </a:pPr>
            <a:r>
              <a:rPr lang="en" sz="2000" i="1"/>
              <a:t>Employee</a:t>
            </a:r>
            <a:r>
              <a:rPr lang="en" sz="2000"/>
              <a:t>: “I crave community and the feeling of all working towards a common goal.”</a:t>
            </a:r>
            <a:endParaRPr sz="2000"/>
          </a:p>
          <a:p>
            <a:pPr marL="457200" lvl="0" indent="0" algn="l" rtl="0">
              <a:spcBef>
                <a:spcPts val="1200"/>
              </a:spcBef>
              <a:spcAft>
                <a:spcPts val="0"/>
              </a:spcAft>
              <a:buNone/>
            </a:pPr>
            <a:endParaRPr sz="2000"/>
          </a:p>
          <a:p>
            <a:pPr marL="0" lvl="0" indent="0" algn="l" rtl="0">
              <a:spcBef>
                <a:spcPts val="1600"/>
              </a:spcBef>
              <a:spcAft>
                <a:spcPts val="1600"/>
              </a:spcAft>
              <a:buNone/>
            </a:pP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Suggestions</a:t>
            </a:r>
            <a:endParaRPr/>
          </a:p>
        </p:txBody>
      </p:sp>
      <p:sp>
        <p:nvSpPr>
          <p:cNvPr id="162" name="Google Shape;162;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Further research on scope and impact of employment trend</a:t>
            </a:r>
            <a:endParaRPr sz="2000"/>
          </a:p>
          <a:p>
            <a:pPr marL="457200" lvl="0" indent="-355600" algn="l" rtl="0">
              <a:spcBef>
                <a:spcPts val="1000"/>
              </a:spcBef>
              <a:spcAft>
                <a:spcPts val="0"/>
              </a:spcAft>
              <a:buSzPts val="2000"/>
              <a:buChar char="●"/>
            </a:pPr>
            <a:r>
              <a:rPr lang="en" sz="2000"/>
              <a:t>Dobetterlabor.com / SAA guidelines on ethical project positions </a:t>
            </a:r>
            <a:endParaRPr sz="2000"/>
          </a:p>
          <a:p>
            <a:pPr marL="457200" lvl="0" indent="-355600" algn="l" rtl="0">
              <a:spcBef>
                <a:spcPts val="1000"/>
              </a:spcBef>
              <a:spcAft>
                <a:spcPts val="0"/>
              </a:spcAft>
              <a:buSzPts val="2000"/>
              <a:buChar char="●"/>
            </a:pPr>
            <a:r>
              <a:rPr lang="en" sz="2000"/>
              <a:t>Increased advocacy on managerial level to address career precarity</a:t>
            </a:r>
            <a:endParaRPr sz="2000"/>
          </a:p>
          <a:p>
            <a:pPr marL="457200" lvl="0" indent="-355600" algn="l" rtl="0">
              <a:spcBef>
                <a:spcPts val="1000"/>
              </a:spcBef>
              <a:spcAft>
                <a:spcPts val="1000"/>
              </a:spcAft>
              <a:buSzPts val="2000"/>
              <a:buChar char="●"/>
            </a:pPr>
            <a:r>
              <a:rPr lang="en" sz="2000"/>
              <a:t>Cultural shift in profession to increase value of technical services work</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168" name="Google Shape;168;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Email us at:</a:t>
            </a:r>
            <a:endParaRPr sz="2000"/>
          </a:p>
          <a:p>
            <a:pPr marL="0" lvl="0" indent="0" algn="l" rtl="0">
              <a:spcBef>
                <a:spcPts val="1600"/>
              </a:spcBef>
              <a:spcAft>
                <a:spcPts val="0"/>
              </a:spcAft>
              <a:buNone/>
            </a:pPr>
            <a:r>
              <a:rPr lang="en" sz="2000"/>
              <a:t>Amy: </a:t>
            </a:r>
            <a:r>
              <a:rPr lang="en" sz="2000" u="sng">
                <a:solidFill>
                  <a:schemeClr val="hlink"/>
                </a:solidFill>
                <a:hlinkClick r:id="rId3"/>
              </a:rPr>
              <a:t>amy.c.vo@gmail.com</a:t>
            </a:r>
            <a:r>
              <a:rPr lang="en" sz="2000"/>
              <a:t> </a:t>
            </a:r>
            <a:endParaRPr sz="2000"/>
          </a:p>
          <a:p>
            <a:pPr marL="0" lvl="0" indent="0" algn="l" rtl="0">
              <a:spcBef>
                <a:spcPts val="1600"/>
              </a:spcBef>
              <a:spcAft>
                <a:spcPts val="0"/>
              </a:spcAft>
              <a:buNone/>
            </a:pPr>
            <a:r>
              <a:rPr lang="en" sz="2000"/>
              <a:t>Rebecca: </a:t>
            </a:r>
            <a:r>
              <a:rPr lang="en" sz="2000" u="sng">
                <a:solidFill>
                  <a:schemeClr val="hlink"/>
                </a:solidFill>
                <a:hlinkClick r:id="rId4"/>
              </a:rPr>
              <a:t>LRJM@udel.edu</a:t>
            </a:r>
            <a:r>
              <a:rPr lang="en" sz="2000"/>
              <a:t> </a:t>
            </a:r>
            <a:endParaRPr sz="2000"/>
          </a:p>
          <a:p>
            <a:pPr marL="0" lvl="0" indent="0" algn="l" rtl="0">
              <a:spcBef>
                <a:spcPts val="1600"/>
              </a:spcBef>
              <a:spcAft>
                <a:spcPts val="1600"/>
              </a:spcAft>
              <a:buNone/>
            </a:pPr>
            <a:r>
              <a:rPr lang="en" sz="2000"/>
              <a:t>Sheridan: </a:t>
            </a:r>
            <a:r>
              <a:rPr lang="en" sz="2000" u="sng">
                <a:solidFill>
                  <a:schemeClr val="accent5"/>
                </a:solidFill>
                <a:hlinkClick r:id="rId5"/>
              </a:rPr>
              <a:t>sheridanleighsayles@gmail.com</a:t>
            </a:r>
            <a:r>
              <a:rPr lang="en" sz="2000"/>
              <a:t>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 / Background</a:t>
            </a:r>
            <a:endParaRPr/>
          </a:p>
        </p:txBody>
      </p:sp>
      <p:sp>
        <p:nvSpPr>
          <p:cNvPr id="63" name="Google Shape;63;p14"/>
          <p:cNvSpPr txBox="1">
            <a:spLocks noGrp="1"/>
          </p:cNvSpPr>
          <p:nvPr>
            <p:ph type="body" idx="1"/>
          </p:nvPr>
        </p:nvSpPr>
        <p:spPr>
          <a:xfrm>
            <a:off x="311700" y="1152475"/>
            <a:ext cx="8520600" cy="3760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Perspectives</a:t>
            </a:r>
            <a:endParaRPr sz="2000"/>
          </a:p>
          <a:p>
            <a:pPr marL="914400" lvl="1" indent="-355600" algn="l" rtl="0">
              <a:spcBef>
                <a:spcPts val="0"/>
              </a:spcBef>
              <a:spcAft>
                <a:spcPts val="0"/>
              </a:spcAft>
              <a:buSzPts val="2000"/>
              <a:buChar char="○"/>
            </a:pPr>
            <a:r>
              <a:rPr lang="en" sz="2000"/>
              <a:t>Amy: Project archivist, diversity</a:t>
            </a:r>
            <a:endParaRPr sz="2000"/>
          </a:p>
          <a:p>
            <a:pPr marL="914400" lvl="1" indent="-355600" algn="l" rtl="0">
              <a:spcBef>
                <a:spcPts val="0"/>
              </a:spcBef>
              <a:spcAft>
                <a:spcPts val="0"/>
              </a:spcAft>
              <a:buSzPts val="2000"/>
              <a:buChar char="○"/>
            </a:pPr>
            <a:r>
              <a:rPr lang="en" sz="2000"/>
              <a:t>Sheridan: Early career advocacy, labor equity</a:t>
            </a:r>
            <a:endParaRPr sz="2000"/>
          </a:p>
          <a:p>
            <a:pPr marL="914400" lvl="1" indent="-355600" algn="l" rtl="0">
              <a:lnSpc>
                <a:spcPct val="115000"/>
              </a:lnSpc>
              <a:spcBef>
                <a:spcPts val="0"/>
              </a:spcBef>
              <a:spcAft>
                <a:spcPts val="0"/>
              </a:spcAft>
              <a:buSzPts val="2000"/>
              <a:buChar char="○"/>
            </a:pPr>
            <a:r>
              <a:rPr lang="en" sz="2000"/>
              <a:t>Rebecca: Past manager, sustainability</a:t>
            </a:r>
            <a:endParaRPr sz="2000"/>
          </a:p>
          <a:p>
            <a:pPr marL="457200" lvl="0" indent="-355600" algn="l" rtl="0">
              <a:lnSpc>
                <a:spcPct val="115000"/>
              </a:lnSpc>
              <a:spcBef>
                <a:spcPts val="0"/>
              </a:spcBef>
              <a:spcAft>
                <a:spcPts val="0"/>
              </a:spcAft>
              <a:buSzPts val="2000"/>
              <a:buChar char="●"/>
            </a:pPr>
            <a:r>
              <a:rPr lang="en" sz="2000"/>
              <a:t>ArchivesGig (2014-2020): 24.2% of jobs posted are project positions</a:t>
            </a:r>
            <a:endParaRPr sz="2000"/>
          </a:p>
        </p:txBody>
      </p:sp>
      <p:graphicFrame>
        <p:nvGraphicFramePr>
          <p:cNvPr id="64" name="Google Shape;64;p14"/>
          <p:cNvGraphicFramePr/>
          <p:nvPr/>
        </p:nvGraphicFramePr>
        <p:xfrm>
          <a:off x="487925" y="3080900"/>
          <a:ext cx="3000000" cy="3000000"/>
        </p:xfrm>
        <a:graphic>
          <a:graphicData uri="http://schemas.openxmlformats.org/drawingml/2006/table">
            <a:tbl>
              <a:tblPr>
                <a:noFill/>
                <a:tableStyleId>{8F81342E-C667-4716-953E-9A5BAD5AC806}</a:tableStyleId>
              </a:tblPr>
              <a:tblGrid>
                <a:gridCol w="1395950">
                  <a:extLst>
                    <a:ext uri="{9D8B030D-6E8A-4147-A177-3AD203B41FA5}">
                      <a16:colId xmlns:a16="http://schemas.microsoft.com/office/drawing/2014/main" val="20000"/>
                    </a:ext>
                  </a:extLst>
                </a:gridCol>
                <a:gridCol w="1459275">
                  <a:extLst>
                    <a:ext uri="{9D8B030D-6E8A-4147-A177-3AD203B41FA5}">
                      <a16:colId xmlns:a16="http://schemas.microsoft.com/office/drawing/2014/main" val="20001"/>
                    </a:ext>
                  </a:extLst>
                </a:gridCol>
                <a:gridCol w="1966400">
                  <a:extLst>
                    <a:ext uri="{9D8B030D-6E8A-4147-A177-3AD203B41FA5}">
                      <a16:colId xmlns:a16="http://schemas.microsoft.com/office/drawing/2014/main" val="20002"/>
                    </a:ext>
                  </a:extLst>
                </a:gridCol>
                <a:gridCol w="1459350">
                  <a:extLst>
                    <a:ext uri="{9D8B030D-6E8A-4147-A177-3AD203B41FA5}">
                      <a16:colId xmlns:a16="http://schemas.microsoft.com/office/drawing/2014/main" val="20003"/>
                    </a:ext>
                  </a:extLst>
                </a:gridCol>
                <a:gridCol w="1887175">
                  <a:extLst>
                    <a:ext uri="{9D8B030D-6E8A-4147-A177-3AD203B41FA5}">
                      <a16:colId xmlns:a16="http://schemas.microsoft.com/office/drawing/2014/main" val="20004"/>
                    </a:ext>
                  </a:extLst>
                </a:gridCol>
              </a:tblGrid>
              <a:tr h="381000">
                <a:tc>
                  <a:txBody>
                    <a:bodyPr/>
                    <a:lstStyle/>
                    <a:p>
                      <a:pPr marL="0" lvl="0" indent="0" algn="ctr" rtl="0">
                        <a:spcBef>
                          <a:spcPts val="0"/>
                        </a:spcBef>
                        <a:spcAft>
                          <a:spcPts val="0"/>
                        </a:spcAft>
                        <a:buNone/>
                      </a:pP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b="1">
                          <a:latin typeface="Proxima Nova"/>
                          <a:ea typeface="Proxima Nova"/>
                          <a:cs typeface="Proxima Nova"/>
                          <a:sym typeface="Proxima Nova"/>
                        </a:rPr>
                        <a:t>Count (2014)</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b="1">
                          <a:latin typeface="Proxima Nova"/>
                          <a:ea typeface="Proxima Nova"/>
                          <a:cs typeface="Proxima Nova"/>
                          <a:sym typeface="Proxima Nova"/>
                        </a:rPr>
                        <a:t>Percentage (2014)</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b="1">
                          <a:latin typeface="Proxima Nova"/>
                          <a:ea typeface="Proxima Nova"/>
                          <a:cs typeface="Proxima Nova"/>
                          <a:sym typeface="Proxima Nova"/>
                        </a:rPr>
                        <a:t>Count (2019)</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b="1">
                          <a:latin typeface="Proxima Nova"/>
                          <a:ea typeface="Proxima Nova"/>
                          <a:cs typeface="Proxima Nova"/>
                          <a:sym typeface="Proxima Nova"/>
                        </a:rPr>
                        <a:t>Percentage (2019)</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ctr" rtl="0">
                        <a:spcBef>
                          <a:spcPts val="0"/>
                        </a:spcBef>
                        <a:spcAft>
                          <a:spcPts val="0"/>
                        </a:spcAft>
                        <a:buNone/>
                      </a:pPr>
                      <a:r>
                        <a:rPr lang="en" sz="1600" b="1">
                          <a:latin typeface="Proxima Nova"/>
                          <a:ea typeface="Proxima Nova"/>
                          <a:cs typeface="Proxima Nova"/>
                          <a:sym typeface="Proxima Nova"/>
                        </a:rPr>
                        <a:t>Temporary</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243</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25.7%</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296</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25.2%</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r>
                        <a:rPr lang="en" sz="1600" b="1">
                          <a:latin typeface="Proxima Nova"/>
                          <a:ea typeface="Proxima Nova"/>
                          <a:cs typeface="Proxima Nova"/>
                          <a:sym typeface="Proxima Nova"/>
                        </a:rPr>
                        <a:t>Permanent</a:t>
                      </a:r>
                      <a:endParaRPr sz="1600" b="1">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701</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74.2%</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876</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600">
                          <a:latin typeface="Proxima Nova"/>
                          <a:ea typeface="Proxima Nova"/>
                          <a:cs typeface="Proxima Nova"/>
                          <a:sym typeface="Proxima Nova"/>
                        </a:rPr>
                        <a:t>74.7%</a:t>
                      </a:r>
                      <a:endParaRPr sz="1600">
                        <a:latin typeface="Proxima Nova"/>
                        <a:ea typeface="Proxima Nova"/>
                        <a:cs typeface="Proxima Nova"/>
                        <a:sym typeface="Proxima Nov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Question</a:t>
            </a:r>
            <a:endParaRPr/>
          </a:p>
        </p:txBody>
      </p:sp>
      <p:sp>
        <p:nvSpPr>
          <p:cNvPr id="70" name="Google Shape;70;p15"/>
          <p:cNvSpPr txBox="1">
            <a:spLocks noGrp="1"/>
          </p:cNvSpPr>
          <p:nvPr>
            <p:ph type="body" idx="1"/>
          </p:nvPr>
        </p:nvSpPr>
        <p:spPr>
          <a:xfrm>
            <a:off x="311700" y="1152475"/>
            <a:ext cx="8520600" cy="1091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en" sz="2000"/>
              <a:t>What factors cause a gap in perspectives between project archivists and managers related to the experience of term-limited positions?</a:t>
            </a:r>
            <a:endParaRPr sz="1800"/>
          </a:p>
        </p:txBody>
      </p:sp>
      <p:sp>
        <p:nvSpPr>
          <p:cNvPr id="71" name="Google Shape;71;p15"/>
          <p:cNvSpPr txBox="1"/>
          <p:nvPr/>
        </p:nvSpPr>
        <p:spPr>
          <a:xfrm>
            <a:off x="311700" y="3255925"/>
            <a:ext cx="8520600" cy="1419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None/>
            </a:pPr>
            <a:r>
              <a:rPr lang="en" sz="2000">
                <a:solidFill>
                  <a:schemeClr val="dk2"/>
                </a:solidFill>
                <a:latin typeface="Proxima Nova"/>
                <a:ea typeface="Proxima Nova"/>
                <a:cs typeface="Proxima Nova"/>
                <a:sym typeface="Proxima Nova"/>
              </a:rPr>
              <a:t>Will a study of practices and issues related to employment of term-limited project positions help us identify advocacy points for the benefit of both employees and employers in the archival profession?</a:t>
            </a:r>
            <a:endParaRPr sz="2000">
              <a:latin typeface="Proxima Nova"/>
              <a:ea typeface="Proxima Nova"/>
              <a:cs typeface="Proxima Nova"/>
              <a:sym typeface="Proxima Nova"/>
            </a:endParaRPr>
          </a:p>
        </p:txBody>
      </p:sp>
      <p:grpSp>
        <p:nvGrpSpPr>
          <p:cNvPr id="72" name="Google Shape;72;p15"/>
          <p:cNvGrpSpPr/>
          <p:nvPr/>
        </p:nvGrpSpPr>
        <p:grpSpPr>
          <a:xfrm>
            <a:off x="311700" y="2014975"/>
            <a:ext cx="7867650" cy="1317300"/>
            <a:chOff x="311700" y="2167375"/>
            <a:chExt cx="7867650" cy="1317300"/>
          </a:xfrm>
        </p:grpSpPr>
        <p:sp>
          <p:nvSpPr>
            <p:cNvPr id="73" name="Google Shape;73;p15"/>
            <p:cNvSpPr txBox="1"/>
            <p:nvPr/>
          </p:nvSpPr>
          <p:spPr>
            <a:xfrm>
              <a:off x="311700" y="2167375"/>
              <a:ext cx="2699400" cy="1317300"/>
            </a:xfrm>
            <a:prstGeom prst="rect">
              <a:avLst/>
            </a:prstGeom>
            <a:noFill/>
            <a:ln>
              <a:noFill/>
            </a:ln>
          </p:spPr>
          <p:txBody>
            <a:bodyPr spcFirstLastPara="1" wrap="square" lIns="91425" tIns="91425" rIns="91425" bIns="91425" anchor="t" anchorCtr="0">
              <a:noAutofit/>
            </a:bodyPr>
            <a:lstStyle/>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Demographics</a:t>
              </a:r>
              <a:endParaRPr sz="1800">
                <a:solidFill>
                  <a:schemeClr val="dk2"/>
                </a:solidFill>
                <a:latin typeface="Proxima Nova"/>
                <a:ea typeface="Proxima Nova"/>
                <a:cs typeface="Proxima Nova"/>
                <a:sym typeface="Proxima Nova"/>
              </a:endParaRPr>
            </a:p>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Hiring details</a:t>
              </a:r>
              <a:endParaRPr sz="1800">
                <a:solidFill>
                  <a:schemeClr val="dk2"/>
                </a:solidFill>
                <a:latin typeface="Proxima Nova"/>
                <a:ea typeface="Proxima Nova"/>
                <a:cs typeface="Proxima Nova"/>
                <a:sym typeface="Proxima Nova"/>
              </a:endParaRPr>
            </a:p>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Output</a:t>
              </a:r>
              <a:endParaRPr>
                <a:latin typeface="Proxima Nova"/>
                <a:ea typeface="Proxima Nova"/>
                <a:cs typeface="Proxima Nova"/>
                <a:sym typeface="Proxima Nova"/>
              </a:endParaRPr>
            </a:p>
          </p:txBody>
        </p:sp>
        <p:sp>
          <p:nvSpPr>
            <p:cNvPr id="74" name="Google Shape;74;p15"/>
            <p:cNvSpPr txBox="1"/>
            <p:nvPr/>
          </p:nvSpPr>
          <p:spPr>
            <a:xfrm>
              <a:off x="4988850" y="2167375"/>
              <a:ext cx="3190500" cy="1317300"/>
            </a:xfrm>
            <a:prstGeom prst="rect">
              <a:avLst/>
            </a:prstGeom>
            <a:noFill/>
            <a:ln>
              <a:noFill/>
            </a:ln>
          </p:spPr>
          <p:txBody>
            <a:bodyPr spcFirstLastPara="1" wrap="square" lIns="91425" tIns="91425" rIns="91425" bIns="91425" anchor="t" anchorCtr="0">
              <a:noAutofit/>
            </a:bodyPr>
            <a:lstStyle/>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Transition</a:t>
              </a:r>
              <a:endParaRPr sz="1800">
                <a:solidFill>
                  <a:schemeClr val="dk2"/>
                </a:solidFill>
                <a:latin typeface="Proxima Nova"/>
                <a:ea typeface="Proxima Nova"/>
                <a:cs typeface="Proxima Nova"/>
                <a:sym typeface="Proxima Nova"/>
              </a:endParaRPr>
            </a:p>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Sustainability </a:t>
              </a:r>
              <a:endParaRPr sz="1800">
                <a:solidFill>
                  <a:schemeClr val="dk2"/>
                </a:solidFill>
                <a:latin typeface="Proxima Nova"/>
                <a:ea typeface="Proxima Nova"/>
                <a:cs typeface="Proxima Nova"/>
                <a:sym typeface="Proxima Nova"/>
              </a:endParaRPr>
            </a:p>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Personal reflections</a:t>
              </a:r>
              <a:endParaRPr>
                <a:latin typeface="Proxima Nova"/>
                <a:ea typeface="Proxima Nova"/>
                <a:cs typeface="Proxima Nova"/>
                <a:sym typeface="Proxima Nova"/>
              </a:endParaRPr>
            </a:p>
          </p:txBody>
        </p:sp>
        <p:sp>
          <p:nvSpPr>
            <p:cNvPr id="75" name="Google Shape;75;p15"/>
            <p:cNvSpPr txBox="1"/>
            <p:nvPr/>
          </p:nvSpPr>
          <p:spPr>
            <a:xfrm>
              <a:off x="2782500" y="2167375"/>
              <a:ext cx="2699400" cy="1317300"/>
            </a:xfrm>
            <a:prstGeom prst="rect">
              <a:avLst/>
            </a:prstGeom>
            <a:noFill/>
            <a:ln>
              <a:noFill/>
            </a:ln>
          </p:spPr>
          <p:txBody>
            <a:bodyPr spcFirstLastPara="1" wrap="square" lIns="91425" tIns="91425" rIns="91425" bIns="91425" anchor="t" anchorCtr="0">
              <a:noAutofit/>
            </a:bodyPr>
            <a:lstStyle/>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Morale</a:t>
              </a:r>
              <a:endParaRPr sz="1800">
                <a:solidFill>
                  <a:schemeClr val="dk2"/>
                </a:solidFill>
                <a:latin typeface="Proxima Nova"/>
                <a:ea typeface="Proxima Nova"/>
                <a:cs typeface="Proxima Nova"/>
                <a:sym typeface="Proxima Nova"/>
              </a:endParaRPr>
            </a:p>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Benefits</a:t>
              </a:r>
              <a:endParaRPr sz="1800">
                <a:solidFill>
                  <a:schemeClr val="dk2"/>
                </a:solidFill>
                <a:latin typeface="Proxima Nova"/>
                <a:ea typeface="Proxima Nova"/>
                <a:cs typeface="Proxima Nova"/>
                <a:sym typeface="Proxima Nova"/>
              </a:endParaRPr>
            </a:p>
            <a:p>
              <a:pPr marL="914400" lvl="1" indent="-342900" algn="l" rtl="0">
                <a:lnSpc>
                  <a:spcPct val="115000"/>
                </a:lnSpc>
                <a:spcBef>
                  <a:spcPts val="0"/>
                </a:spcBef>
                <a:spcAft>
                  <a:spcPts val="0"/>
                </a:spcAft>
                <a:buClr>
                  <a:schemeClr val="dk2"/>
                </a:buClr>
                <a:buSzPts val="1800"/>
                <a:buFont typeface="Proxima Nova"/>
                <a:buChar char="-"/>
              </a:pPr>
              <a:r>
                <a:rPr lang="en" sz="1800">
                  <a:solidFill>
                    <a:schemeClr val="dk2"/>
                  </a:solidFill>
                  <a:latin typeface="Proxima Nova"/>
                  <a:ea typeface="Proxima Nova"/>
                  <a:cs typeface="Proxima Nova"/>
                  <a:sym typeface="Proxima Nova"/>
                </a:rPr>
                <a:t>Experience </a:t>
              </a:r>
              <a:endParaRPr sz="1800">
                <a:solidFill>
                  <a:schemeClr val="dk2"/>
                </a:solidFill>
                <a:latin typeface="Proxima Nova"/>
                <a:ea typeface="Proxima Nova"/>
                <a:cs typeface="Proxima Nova"/>
                <a:sym typeface="Proxima Nova"/>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Methodology</a:t>
            </a:r>
            <a:endParaRPr/>
          </a:p>
        </p:txBody>
      </p:sp>
      <p:sp>
        <p:nvSpPr>
          <p:cNvPr id="81" name="Google Shape;81;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Extensive study</a:t>
            </a:r>
            <a:endParaRPr sz="2000"/>
          </a:p>
          <a:p>
            <a:pPr marL="457200" lvl="0" indent="-355600" algn="l" rtl="0">
              <a:spcBef>
                <a:spcPts val="1000"/>
              </a:spcBef>
              <a:spcAft>
                <a:spcPts val="0"/>
              </a:spcAft>
              <a:buSzPts val="2000"/>
              <a:buChar char="●"/>
            </a:pPr>
            <a:r>
              <a:rPr lang="en" sz="2000"/>
              <a:t>Grounded theory approach</a:t>
            </a:r>
            <a:endParaRPr sz="2000"/>
          </a:p>
          <a:p>
            <a:pPr marL="457200" lvl="0" indent="-355600" algn="l" rtl="0">
              <a:spcBef>
                <a:spcPts val="1000"/>
              </a:spcBef>
              <a:spcAft>
                <a:spcPts val="0"/>
              </a:spcAft>
              <a:buSzPts val="2000"/>
              <a:buChar char="●"/>
            </a:pPr>
            <a:r>
              <a:rPr lang="en" sz="2000"/>
              <a:t>Two online Qualtrics surveys (employer/project archivist) designed with corresponding questions</a:t>
            </a:r>
            <a:endParaRPr sz="2000"/>
          </a:p>
          <a:p>
            <a:pPr marL="457200" lvl="0" indent="-355600" algn="l" rtl="0">
              <a:spcBef>
                <a:spcPts val="1000"/>
              </a:spcBef>
              <a:spcAft>
                <a:spcPts val="0"/>
              </a:spcAft>
              <a:buSzPts val="2000"/>
              <a:buChar char="●"/>
            </a:pPr>
            <a:r>
              <a:rPr lang="en" sz="2000"/>
              <a:t>Non-probability, self-selection sampling</a:t>
            </a:r>
            <a:endParaRPr sz="2000"/>
          </a:p>
          <a:p>
            <a:pPr marL="914400" lvl="1" indent="-342900" algn="l" rtl="0">
              <a:spcBef>
                <a:spcPts val="0"/>
              </a:spcBef>
              <a:spcAft>
                <a:spcPts val="0"/>
              </a:spcAft>
              <a:buSzPts val="1800"/>
              <a:buChar char="○"/>
            </a:pPr>
            <a:r>
              <a:rPr lang="en" sz="1800"/>
              <a:t>Listservs</a:t>
            </a:r>
            <a:endParaRPr sz="1800"/>
          </a:p>
          <a:p>
            <a:pPr marL="457200" lvl="0" indent="-355600" algn="l" rtl="0">
              <a:spcBef>
                <a:spcPts val="1000"/>
              </a:spcBef>
              <a:spcAft>
                <a:spcPts val="0"/>
              </a:spcAft>
              <a:buSzPts val="2000"/>
              <a:buChar char="●"/>
            </a:pPr>
            <a:r>
              <a:rPr lang="en" sz="2000"/>
              <a:t>Quantitative and qualitative data</a:t>
            </a:r>
            <a:endParaRPr sz="2000"/>
          </a:p>
          <a:p>
            <a:pPr marL="914400" lvl="1" indent="-342900" algn="l" rtl="0">
              <a:spcBef>
                <a:spcPts val="0"/>
              </a:spcBef>
              <a:spcAft>
                <a:spcPts val="0"/>
              </a:spcAft>
              <a:buSzPts val="1800"/>
              <a:buChar char="○"/>
            </a:pPr>
            <a:r>
              <a:rPr lang="en" sz="1800"/>
              <a:t>Descriptive statistics</a:t>
            </a:r>
            <a:endParaRPr sz="1800"/>
          </a:p>
          <a:p>
            <a:pPr marL="914400" lvl="1" indent="-342900" algn="l" rtl="0">
              <a:spcBef>
                <a:spcPts val="0"/>
              </a:spcBef>
              <a:spcAft>
                <a:spcPts val="0"/>
              </a:spcAft>
              <a:buSzPts val="1800"/>
              <a:buChar char="○"/>
            </a:pPr>
            <a:r>
              <a:rPr lang="en" sz="1800"/>
              <a:t>Thematic analysis (coding in progress)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Sample</a:t>
            </a:r>
            <a:endParaRPr/>
          </a:p>
        </p:txBody>
      </p:sp>
      <p:sp>
        <p:nvSpPr>
          <p:cNvPr id="87" name="Google Shape;8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Number of complete responses: </a:t>
            </a:r>
            <a:endParaRPr sz="2000"/>
          </a:p>
          <a:p>
            <a:pPr marL="914400" lvl="1" indent="-342900" algn="l" rtl="0">
              <a:spcBef>
                <a:spcPts val="0"/>
              </a:spcBef>
              <a:spcAft>
                <a:spcPts val="0"/>
              </a:spcAft>
              <a:buSzPts val="1800"/>
              <a:buChar char="○"/>
            </a:pPr>
            <a:r>
              <a:rPr lang="en" sz="1800"/>
              <a:t>284 project archivists, 83 employers</a:t>
            </a:r>
            <a:endParaRPr sz="1800"/>
          </a:p>
          <a:p>
            <a:pPr marL="457200" lvl="0" indent="-355600" algn="l" rtl="0">
              <a:spcBef>
                <a:spcPts val="1000"/>
              </a:spcBef>
              <a:spcAft>
                <a:spcPts val="0"/>
              </a:spcAft>
              <a:buSzPts val="2000"/>
              <a:buChar char="●"/>
            </a:pPr>
            <a:r>
              <a:rPr lang="en" sz="2000"/>
              <a:t>Number of total responses: </a:t>
            </a:r>
            <a:endParaRPr sz="2000"/>
          </a:p>
          <a:p>
            <a:pPr marL="914400" lvl="1" indent="-342900" algn="l" rtl="0">
              <a:spcBef>
                <a:spcPts val="0"/>
              </a:spcBef>
              <a:spcAft>
                <a:spcPts val="0"/>
              </a:spcAft>
              <a:buSzPts val="1800"/>
              <a:buChar char="○"/>
            </a:pPr>
            <a:r>
              <a:rPr lang="en" sz="1800"/>
              <a:t>373 project archivists, 129 employers</a:t>
            </a:r>
            <a:endParaRPr sz="1800"/>
          </a:p>
          <a:p>
            <a:pPr marL="457200" lvl="0" indent="-355600" algn="l" rtl="0">
              <a:spcBef>
                <a:spcPts val="1000"/>
              </a:spcBef>
              <a:spcAft>
                <a:spcPts val="0"/>
              </a:spcAft>
              <a:buSzPts val="2000"/>
              <a:buChar char="●"/>
            </a:pPr>
            <a:r>
              <a:rPr lang="en" sz="2000"/>
              <a:t>Limitations: </a:t>
            </a:r>
            <a:endParaRPr sz="2000"/>
          </a:p>
          <a:p>
            <a:pPr marL="914400" lvl="1" indent="-342900" algn="l" rtl="0">
              <a:spcBef>
                <a:spcPts val="0"/>
              </a:spcBef>
              <a:spcAft>
                <a:spcPts val="0"/>
              </a:spcAft>
              <a:buSzPts val="1800"/>
              <a:buChar char="○"/>
            </a:pPr>
            <a:r>
              <a:rPr lang="en" sz="1800"/>
              <a:t>Incomplete surveys</a:t>
            </a:r>
            <a:endParaRPr sz="1800"/>
          </a:p>
          <a:p>
            <a:pPr marL="914400" lvl="1" indent="-342900" algn="l" rtl="0">
              <a:spcBef>
                <a:spcPts val="0"/>
              </a:spcBef>
              <a:spcAft>
                <a:spcPts val="0"/>
              </a:spcAft>
              <a:buSzPts val="1800"/>
              <a:buChar char="○"/>
            </a:pPr>
            <a:r>
              <a:rPr lang="en" sz="1800"/>
              <a:t>Shared through SAA, regional, and local archives, lib, and DH listservs</a:t>
            </a:r>
            <a:endParaRPr sz="1800"/>
          </a:p>
          <a:p>
            <a:pPr marL="914400" lvl="1" indent="-342900" algn="l" rtl="0">
              <a:spcBef>
                <a:spcPts val="0"/>
              </a:spcBef>
              <a:spcAft>
                <a:spcPts val="0"/>
              </a:spcAft>
              <a:buSzPts val="1800"/>
              <a:buChar char="○"/>
            </a:pPr>
            <a:r>
              <a:rPr lang="en" sz="1800"/>
              <a:t>Responses from in-field members only</a:t>
            </a:r>
            <a:endParaRPr sz="1800"/>
          </a:p>
          <a:p>
            <a:pPr marL="0" lvl="0" indent="0" algn="l" rtl="0">
              <a:spcBef>
                <a:spcPts val="1600"/>
              </a:spcBef>
              <a:spcAft>
                <a:spcPts val="1600"/>
              </a:spcAft>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Demographics</a:t>
            </a:r>
            <a:endParaRPr/>
          </a:p>
          <a:p>
            <a:pPr marL="0" lvl="0" indent="0" algn="l" rtl="0">
              <a:spcBef>
                <a:spcPts val="0"/>
              </a:spcBef>
              <a:spcAft>
                <a:spcPts val="0"/>
              </a:spcAft>
              <a:buNone/>
            </a:pPr>
            <a:endParaRPr/>
          </a:p>
        </p:txBody>
      </p:sp>
      <p:sp>
        <p:nvSpPr>
          <p:cNvPr id="93" name="Google Shape;9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Age of project archivists skewed younger, between 25-32 years</a:t>
            </a:r>
            <a:endParaRPr sz="2000"/>
          </a:p>
          <a:p>
            <a:pPr marL="457200" lvl="0" indent="-355600" algn="l" rtl="0">
              <a:spcBef>
                <a:spcPts val="1000"/>
              </a:spcBef>
              <a:spcAft>
                <a:spcPts val="0"/>
              </a:spcAft>
              <a:buSzPts val="2000"/>
              <a:buChar char="●"/>
            </a:pPr>
            <a:r>
              <a:rPr lang="en" sz="2000"/>
              <a:t>Length of contract </a:t>
            </a:r>
            <a:endParaRPr sz="2000"/>
          </a:p>
          <a:p>
            <a:pPr marL="914400" lvl="1" indent="-355600" algn="l" rtl="0">
              <a:spcBef>
                <a:spcPts val="0"/>
              </a:spcBef>
              <a:spcAft>
                <a:spcPts val="0"/>
              </a:spcAft>
              <a:buSzPts val="2000"/>
              <a:buChar char="○"/>
            </a:pPr>
            <a:r>
              <a:rPr lang="en" sz="2000"/>
              <a:t>Overall average is approx. 18 months</a:t>
            </a:r>
            <a:endParaRPr sz="2000"/>
          </a:p>
          <a:p>
            <a:pPr marL="914400" lvl="1" indent="-355600" algn="l" rtl="0">
              <a:spcBef>
                <a:spcPts val="1000"/>
              </a:spcBef>
              <a:spcAft>
                <a:spcPts val="0"/>
              </a:spcAft>
              <a:buSzPts val="2000"/>
              <a:buChar char="○"/>
            </a:pPr>
            <a:r>
              <a:rPr lang="en" sz="2000"/>
              <a:t>Reported PA range (in months): </a:t>
            </a:r>
            <a:endParaRPr sz="2000"/>
          </a:p>
          <a:p>
            <a:pPr marL="1371600" lvl="2" indent="-355600" algn="l" rtl="0">
              <a:spcBef>
                <a:spcPts val="0"/>
              </a:spcBef>
              <a:spcAft>
                <a:spcPts val="0"/>
              </a:spcAft>
              <a:buSzPts val="2000"/>
              <a:buChar char="■"/>
            </a:pPr>
            <a:r>
              <a:rPr lang="en" sz="2000"/>
              <a:t>0.5-48, with 60, 102, 120 as outliers</a:t>
            </a:r>
            <a:endParaRPr sz="2000"/>
          </a:p>
          <a:p>
            <a:pPr marL="914400" lvl="1" indent="-355600" algn="l" rtl="0">
              <a:spcBef>
                <a:spcPts val="1000"/>
              </a:spcBef>
              <a:spcAft>
                <a:spcPts val="0"/>
              </a:spcAft>
              <a:buSzPts val="2000"/>
              <a:buChar char="○"/>
            </a:pPr>
            <a:r>
              <a:rPr lang="en" sz="2000"/>
              <a:t>Reported E range (in months): </a:t>
            </a:r>
            <a:endParaRPr sz="2000"/>
          </a:p>
          <a:p>
            <a:pPr marL="1371600" lvl="2" indent="-355600" algn="l" rtl="0">
              <a:spcBef>
                <a:spcPts val="0"/>
              </a:spcBef>
              <a:spcAft>
                <a:spcPts val="0"/>
              </a:spcAft>
              <a:buSzPts val="2000"/>
              <a:buChar char="■"/>
            </a:pPr>
            <a:r>
              <a:rPr lang="en" sz="2000"/>
              <a:t>0.5-36, with 48, 60 as outliers</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body" idx="1"/>
          </p:nvPr>
        </p:nvSpPr>
        <p:spPr>
          <a:xfrm>
            <a:off x="311700" y="1000075"/>
            <a:ext cx="8520600" cy="447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t>Gender identity comparisons between our two surveys</a:t>
            </a:r>
            <a:endParaRPr/>
          </a:p>
        </p:txBody>
      </p:sp>
      <p:graphicFrame>
        <p:nvGraphicFramePr>
          <p:cNvPr id="99" name="Google Shape;99;p19"/>
          <p:cNvGraphicFramePr/>
          <p:nvPr/>
        </p:nvGraphicFramePr>
        <p:xfrm>
          <a:off x="1202963" y="1829200"/>
          <a:ext cx="3000000" cy="3000000"/>
        </p:xfrm>
        <a:graphic>
          <a:graphicData uri="http://schemas.openxmlformats.org/drawingml/2006/table">
            <a:tbl>
              <a:tblPr>
                <a:noFill/>
                <a:tableStyleId>{9547EB05-C9DC-4F3A-8BC4-9E9102B0D0F3}</a:tableStyleId>
              </a:tblPr>
              <a:tblGrid>
                <a:gridCol w="1810775">
                  <a:extLst>
                    <a:ext uri="{9D8B030D-6E8A-4147-A177-3AD203B41FA5}">
                      <a16:colId xmlns:a16="http://schemas.microsoft.com/office/drawing/2014/main" val="20000"/>
                    </a:ext>
                  </a:extLst>
                </a:gridCol>
                <a:gridCol w="1231825">
                  <a:extLst>
                    <a:ext uri="{9D8B030D-6E8A-4147-A177-3AD203B41FA5}">
                      <a16:colId xmlns:a16="http://schemas.microsoft.com/office/drawing/2014/main" val="20001"/>
                    </a:ext>
                  </a:extLst>
                </a:gridCol>
                <a:gridCol w="1231825">
                  <a:extLst>
                    <a:ext uri="{9D8B030D-6E8A-4147-A177-3AD203B41FA5}">
                      <a16:colId xmlns:a16="http://schemas.microsoft.com/office/drawing/2014/main" val="20002"/>
                    </a:ext>
                  </a:extLst>
                </a:gridCol>
                <a:gridCol w="1231825">
                  <a:extLst>
                    <a:ext uri="{9D8B030D-6E8A-4147-A177-3AD203B41FA5}">
                      <a16:colId xmlns:a16="http://schemas.microsoft.com/office/drawing/2014/main" val="20003"/>
                    </a:ext>
                  </a:extLst>
                </a:gridCol>
                <a:gridCol w="1231825">
                  <a:extLst>
                    <a:ext uri="{9D8B030D-6E8A-4147-A177-3AD203B41FA5}">
                      <a16:colId xmlns:a16="http://schemas.microsoft.com/office/drawing/2014/main" val="20004"/>
                    </a:ext>
                  </a:extLst>
                </a:gridCol>
              </a:tblGrid>
              <a:tr h="443100">
                <a:tc rowSpan="2">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Gender Identity</a:t>
                      </a:r>
                      <a:endParaRPr sz="1600" b="1">
                        <a:latin typeface="Proxima Nova"/>
                        <a:ea typeface="Proxima Nova"/>
                        <a:cs typeface="Proxima Nova"/>
                        <a:sym typeface="Proxima Nova"/>
                      </a:endParaRPr>
                    </a:p>
                  </a:txBody>
                  <a:tcPr marL="28575" marR="28575" marT="19050" marB="19050" anchor="b">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gridSpan="2">
                  <a:txBody>
                    <a:bodyPr/>
                    <a:lstStyle/>
                    <a:p>
                      <a:pPr marL="0" lvl="0" indent="0" algn="ctr" rtl="0">
                        <a:lnSpc>
                          <a:spcPct val="115000"/>
                        </a:lnSpc>
                        <a:spcBef>
                          <a:spcPts val="0"/>
                        </a:spcBef>
                        <a:spcAft>
                          <a:spcPts val="0"/>
                        </a:spcAft>
                        <a:buNone/>
                      </a:pPr>
                      <a:r>
                        <a:rPr lang="en" sz="1700" b="1">
                          <a:latin typeface="Proxima Nova"/>
                          <a:ea typeface="Proxima Nova"/>
                          <a:cs typeface="Proxima Nova"/>
                          <a:sym typeface="Proxima Nova"/>
                        </a:rPr>
                        <a:t>Project Archivists</a:t>
                      </a:r>
                      <a:endParaRPr sz="17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hMerge="1">
                  <a:txBody>
                    <a:bodyPr/>
                    <a:lstStyle/>
                    <a:p>
                      <a:endParaRPr lang="en-US"/>
                    </a:p>
                  </a:txBody>
                  <a:tcPr/>
                </a:tc>
                <a:tc gridSpan="2">
                  <a:txBody>
                    <a:bodyPr/>
                    <a:lstStyle/>
                    <a:p>
                      <a:pPr marL="0" lvl="0" indent="0" algn="ctr" rtl="0">
                        <a:lnSpc>
                          <a:spcPct val="115000"/>
                        </a:lnSpc>
                        <a:spcBef>
                          <a:spcPts val="0"/>
                        </a:spcBef>
                        <a:spcAft>
                          <a:spcPts val="0"/>
                        </a:spcAft>
                        <a:buNone/>
                      </a:pPr>
                      <a:r>
                        <a:rPr lang="en" sz="1700" b="1">
                          <a:latin typeface="Proxima Nova"/>
                          <a:ea typeface="Proxima Nova"/>
                          <a:cs typeface="Proxima Nova"/>
                          <a:sym typeface="Proxima Nova"/>
                        </a:rPr>
                        <a:t>Employers</a:t>
                      </a:r>
                      <a:endParaRPr sz="17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413550">
                <a:tc vMerge="1">
                  <a:txBody>
                    <a:bodyPr/>
                    <a:lstStyle/>
                    <a:p>
                      <a:endParaRPr lang="en-US"/>
                    </a:p>
                  </a:txBody>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Count</a:t>
                      </a:r>
                      <a:endParaRPr sz="15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Percentage</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Count</a:t>
                      </a:r>
                      <a:endParaRPr sz="15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Percentage</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840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Male</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54</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15.08%</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30</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24%</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840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Female</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294</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b="1">
                          <a:solidFill>
                            <a:srgbClr val="980000"/>
                          </a:solidFill>
                          <a:latin typeface="Proxima Nova"/>
                          <a:ea typeface="Proxima Nova"/>
                          <a:cs typeface="Proxima Nova"/>
                          <a:sym typeface="Proxima Nova"/>
                        </a:rPr>
                        <a:t>82.12%</a:t>
                      </a:r>
                      <a:endParaRPr sz="1500" b="1">
                        <a:solidFill>
                          <a:srgbClr val="98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91</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b="1">
                          <a:solidFill>
                            <a:srgbClr val="980000"/>
                          </a:solidFill>
                          <a:latin typeface="Proxima Nova"/>
                          <a:ea typeface="Proxima Nova"/>
                          <a:cs typeface="Proxima Nova"/>
                          <a:sym typeface="Proxima Nova"/>
                        </a:rPr>
                        <a:t>72.80%</a:t>
                      </a:r>
                      <a:endParaRPr sz="1500" b="1">
                        <a:solidFill>
                          <a:srgbClr val="98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03"/>
                  </a:ext>
                </a:extLst>
              </a:tr>
              <a:tr h="3840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Non-binary</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8</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2.23%</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0.08%</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47100">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Prefer not to answer</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0.56%</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2.40%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840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Total</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358</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125</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00" name="Google Shape;10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Demographics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body" idx="1"/>
          </p:nvPr>
        </p:nvSpPr>
        <p:spPr>
          <a:xfrm>
            <a:off x="311700" y="1017725"/>
            <a:ext cx="8520600" cy="468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t>Race/ethnicity comparisons between our two surveys</a:t>
            </a:r>
            <a:endParaRPr/>
          </a:p>
        </p:txBody>
      </p:sp>
      <p:graphicFrame>
        <p:nvGraphicFramePr>
          <p:cNvPr id="106" name="Google Shape;106;p20"/>
          <p:cNvGraphicFramePr/>
          <p:nvPr/>
        </p:nvGraphicFramePr>
        <p:xfrm>
          <a:off x="785300" y="1620763"/>
          <a:ext cx="3000000" cy="3000000"/>
        </p:xfrm>
        <a:graphic>
          <a:graphicData uri="http://schemas.openxmlformats.org/drawingml/2006/table">
            <a:tbl>
              <a:tblPr>
                <a:noFill/>
                <a:tableStyleId>{9547EB05-C9DC-4F3A-8BC4-9E9102B0D0F3}</a:tableStyleId>
              </a:tblPr>
              <a:tblGrid>
                <a:gridCol w="3144475">
                  <a:extLst>
                    <a:ext uri="{9D8B030D-6E8A-4147-A177-3AD203B41FA5}">
                      <a16:colId xmlns:a16="http://schemas.microsoft.com/office/drawing/2014/main" val="20000"/>
                    </a:ext>
                  </a:extLst>
                </a:gridCol>
                <a:gridCol w="1107225">
                  <a:extLst>
                    <a:ext uri="{9D8B030D-6E8A-4147-A177-3AD203B41FA5}">
                      <a16:colId xmlns:a16="http://schemas.microsoft.com/office/drawing/2014/main" val="20001"/>
                    </a:ext>
                  </a:extLst>
                </a:gridCol>
                <a:gridCol w="1107225">
                  <a:extLst>
                    <a:ext uri="{9D8B030D-6E8A-4147-A177-3AD203B41FA5}">
                      <a16:colId xmlns:a16="http://schemas.microsoft.com/office/drawing/2014/main" val="20002"/>
                    </a:ext>
                  </a:extLst>
                </a:gridCol>
                <a:gridCol w="1107225">
                  <a:extLst>
                    <a:ext uri="{9D8B030D-6E8A-4147-A177-3AD203B41FA5}">
                      <a16:colId xmlns:a16="http://schemas.microsoft.com/office/drawing/2014/main" val="20003"/>
                    </a:ext>
                  </a:extLst>
                </a:gridCol>
                <a:gridCol w="1107225">
                  <a:extLst>
                    <a:ext uri="{9D8B030D-6E8A-4147-A177-3AD203B41FA5}">
                      <a16:colId xmlns:a16="http://schemas.microsoft.com/office/drawing/2014/main" val="20004"/>
                    </a:ext>
                  </a:extLst>
                </a:gridCol>
              </a:tblGrid>
              <a:tr h="346425">
                <a:tc rowSpan="2">
                  <a:txBody>
                    <a:bodyPr/>
                    <a:lstStyle/>
                    <a:p>
                      <a:pPr marL="0" lvl="0" indent="0" algn="ctr" rtl="0">
                        <a:lnSpc>
                          <a:spcPct val="115000"/>
                        </a:lnSpc>
                        <a:spcBef>
                          <a:spcPts val="0"/>
                        </a:spcBef>
                        <a:spcAft>
                          <a:spcPts val="0"/>
                        </a:spcAft>
                        <a:buNone/>
                      </a:pPr>
                      <a:r>
                        <a:rPr lang="en" sz="1600" b="1">
                          <a:latin typeface="Proxima Nova"/>
                          <a:ea typeface="Proxima Nova"/>
                          <a:cs typeface="Proxima Nova"/>
                          <a:sym typeface="Proxima Nova"/>
                        </a:rPr>
                        <a:t>Race/Ethnicity</a:t>
                      </a:r>
                      <a:endParaRPr sz="1600" b="1">
                        <a:latin typeface="Proxima Nova"/>
                        <a:ea typeface="Proxima Nova"/>
                        <a:cs typeface="Proxima Nova"/>
                        <a:sym typeface="Proxima Nova"/>
                      </a:endParaRPr>
                    </a:p>
                  </a:txBody>
                  <a:tcPr marL="28575" marR="28575" marT="19050" marB="19050" anchor="b">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gridSpan="2">
                  <a:txBody>
                    <a:bodyPr/>
                    <a:lstStyle/>
                    <a:p>
                      <a:pPr marL="0" lvl="0" indent="0" algn="ctr" rtl="0">
                        <a:lnSpc>
                          <a:spcPct val="115000"/>
                        </a:lnSpc>
                        <a:spcBef>
                          <a:spcPts val="0"/>
                        </a:spcBef>
                        <a:spcAft>
                          <a:spcPts val="0"/>
                        </a:spcAft>
                        <a:buNone/>
                      </a:pPr>
                      <a:r>
                        <a:rPr lang="en" sz="1700" b="1">
                          <a:latin typeface="Proxima Nova"/>
                          <a:ea typeface="Proxima Nova"/>
                          <a:cs typeface="Proxima Nova"/>
                          <a:sym typeface="Proxima Nova"/>
                        </a:rPr>
                        <a:t>Project Archivists</a:t>
                      </a:r>
                      <a:endParaRPr sz="17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hMerge="1">
                  <a:txBody>
                    <a:bodyPr/>
                    <a:lstStyle/>
                    <a:p>
                      <a:endParaRPr lang="en-US"/>
                    </a:p>
                  </a:txBody>
                  <a:tcPr/>
                </a:tc>
                <a:tc gridSpan="2">
                  <a:txBody>
                    <a:bodyPr/>
                    <a:lstStyle/>
                    <a:p>
                      <a:pPr marL="0" lvl="0" indent="0" algn="ctr" rtl="0">
                        <a:lnSpc>
                          <a:spcPct val="115000"/>
                        </a:lnSpc>
                        <a:spcBef>
                          <a:spcPts val="0"/>
                        </a:spcBef>
                        <a:spcAft>
                          <a:spcPts val="0"/>
                        </a:spcAft>
                        <a:buNone/>
                      </a:pPr>
                      <a:r>
                        <a:rPr lang="en" sz="1700" b="1">
                          <a:latin typeface="Proxima Nova"/>
                          <a:ea typeface="Proxima Nova"/>
                          <a:cs typeface="Proxima Nova"/>
                          <a:sym typeface="Proxima Nova"/>
                        </a:rPr>
                        <a:t>Employers</a:t>
                      </a:r>
                      <a:endParaRPr sz="17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323325">
                <a:tc vMerge="1">
                  <a:txBody>
                    <a:bodyPr/>
                    <a:lstStyle/>
                    <a:p>
                      <a:endParaRPr lang="en-US"/>
                    </a:p>
                  </a:txBody>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Count</a:t>
                      </a:r>
                      <a:endParaRPr sz="15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Percentage</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Count</a:t>
                      </a:r>
                      <a:endParaRPr sz="15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Percentage</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American Indian or Alaskan Native</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0.79%</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0.79%</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Asian or Asian American</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16</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4.22%</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1.59%</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Black or African American</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11</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2.90%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1.59%</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Hispanic / Latinx / Spanish origin</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18</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4.75%</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0.79%</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Native Hawaiian or other Pacific Islander</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White or Caucasian</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325</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b="1">
                          <a:solidFill>
                            <a:srgbClr val="980000"/>
                          </a:solidFill>
                          <a:latin typeface="Proxima Nova"/>
                          <a:ea typeface="Proxima Nova"/>
                          <a:cs typeface="Proxima Nova"/>
                          <a:sym typeface="Proxima Nova"/>
                        </a:rPr>
                        <a:t>85.75%</a:t>
                      </a:r>
                      <a:endParaRPr sz="1500" b="1">
                        <a:solidFill>
                          <a:srgbClr val="98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117</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b="1">
                          <a:solidFill>
                            <a:srgbClr val="980000"/>
                          </a:solidFill>
                          <a:latin typeface="Proxima Nova"/>
                          <a:ea typeface="Proxima Nova"/>
                          <a:cs typeface="Proxima Nova"/>
                          <a:sym typeface="Proxima Nova"/>
                        </a:rPr>
                        <a:t>92.86%</a:t>
                      </a:r>
                      <a:endParaRPr sz="1500" b="1">
                        <a:solidFill>
                          <a:srgbClr val="980000"/>
                        </a:solidFill>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07"/>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Prefer not to answer</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6</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1.58%</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2.38%</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0022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Total</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379</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126</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107" name="Google Shape;10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Demographics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Demographics</a:t>
            </a:r>
            <a:endParaRPr/>
          </a:p>
        </p:txBody>
      </p:sp>
      <p:sp>
        <p:nvSpPr>
          <p:cNvPr id="113" name="Google Shape;113;p21"/>
          <p:cNvSpPr txBox="1">
            <a:spLocks noGrp="1"/>
          </p:cNvSpPr>
          <p:nvPr>
            <p:ph type="body" idx="1"/>
          </p:nvPr>
        </p:nvSpPr>
        <p:spPr>
          <a:xfrm>
            <a:off x="311700" y="1000075"/>
            <a:ext cx="8520600" cy="481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000"/>
              <a:t>Gender identity comparison to previous demographic studies</a:t>
            </a:r>
            <a:endParaRPr/>
          </a:p>
        </p:txBody>
      </p:sp>
      <p:graphicFrame>
        <p:nvGraphicFramePr>
          <p:cNvPr id="114" name="Google Shape;114;p21"/>
          <p:cNvGraphicFramePr/>
          <p:nvPr/>
        </p:nvGraphicFramePr>
        <p:xfrm>
          <a:off x="434988" y="1540125"/>
          <a:ext cx="3000000" cy="3000000"/>
        </p:xfrm>
        <a:graphic>
          <a:graphicData uri="http://schemas.openxmlformats.org/drawingml/2006/table">
            <a:tbl>
              <a:tblPr>
                <a:noFill/>
                <a:tableStyleId>{9547EB05-C9DC-4F3A-8BC4-9E9102B0D0F3}</a:tableStyleId>
              </a:tblPr>
              <a:tblGrid>
                <a:gridCol w="3487650">
                  <a:extLst>
                    <a:ext uri="{9D8B030D-6E8A-4147-A177-3AD203B41FA5}">
                      <a16:colId xmlns:a16="http://schemas.microsoft.com/office/drawing/2014/main" val="20000"/>
                    </a:ext>
                  </a:extLst>
                </a:gridCol>
                <a:gridCol w="1180550">
                  <a:extLst>
                    <a:ext uri="{9D8B030D-6E8A-4147-A177-3AD203B41FA5}">
                      <a16:colId xmlns:a16="http://schemas.microsoft.com/office/drawing/2014/main" val="20001"/>
                    </a:ext>
                  </a:extLst>
                </a:gridCol>
                <a:gridCol w="1193375">
                  <a:extLst>
                    <a:ext uri="{9D8B030D-6E8A-4147-A177-3AD203B41FA5}">
                      <a16:colId xmlns:a16="http://schemas.microsoft.com/office/drawing/2014/main" val="20002"/>
                    </a:ext>
                  </a:extLst>
                </a:gridCol>
                <a:gridCol w="1193375">
                  <a:extLst>
                    <a:ext uri="{9D8B030D-6E8A-4147-A177-3AD203B41FA5}">
                      <a16:colId xmlns:a16="http://schemas.microsoft.com/office/drawing/2014/main" val="20003"/>
                    </a:ext>
                  </a:extLst>
                </a:gridCol>
                <a:gridCol w="1219050">
                  <a:extLst>
                    <a:ext uri="{9D8B030D-6E8A-4147-A177-3AD203B41FA5}">
                      <a16:colId xmlns:a16="http://schemas.microsoft.com/office/drawing/2014/main" val="20004"/>
                    </a:ext>
                  </a:extLst>
                </a:gridCol>
              </a:tblGrid>
              <a:tr h="582500">
                <a:tc gridSpan="5">
                  <a:txBody>
                    <a:bodyPr/>
                    <a:lstStyle/>
                    <a:p>
                      <a:pPr marL="0" lvl="0" indent="0" algn="l" rtl="0">
                        <a:lnSpc>
                          <a:spcPct val="115000"/>
                        </a:lnSpc>
                        <a:spcBef>
                          <a:spcPts val="0"/>
                        </a:spcBef>
                        <a:spcAft>
                          <a:spcPts val="0"/>
                        </a:spcAft>
                        <a:buNone/>
                      </a:pPr>
                      <a:r>
                        <a:rPr lang="en" sz="1600" b="1">
                          <a:latin typeface="Proxima Nova"/>
                          <a:ea typeface="Proxima Nova"/>
                          <a:cs typeface="Proxima Nova"/>
                          <a:sym typeface="Proxima Nova"/>
                        </a:rPr>
                        <a:t>Survey Comparisons (Gender Identity): </a:t>
                      </a:r>
                      <a:endParaRPr sz="1600" b="1">
                        <a:latin typeface="Proxima Nova"/>
                        <a:ea typeface="Proxima Nova"/>
                        <a:cs typeface="Proxima Nova"/>
                        <a:sym typeface="Proxima Nova"/>
                      </a:endParaRPr>
                    </a:p>
                    <a:p>
                      <a:pPr marL="0" lvl="0" indent="0" algn="l" rtl="0">
                        <a:lnSpc>
                          <a:spcPct val="115000"/>
                        </a:lnSpc>
                        <a:spcBef>
                          <a:spcPts val="0"/>
                        </a:spcBef>
                        <a:spcAft>
                          <a:spcPts val="0"/>
                        </a:spcAft>
                        <a:buNone/>
                      </a:pPr>
                      <a:r>
                        <a:rPr lang="en" sz="1600" b="1">
                          <a:latin typeface="Proxima Nova"/>
                          <a:ea typeface="Proxima Nova"/>
                          <a:cs typeface="Proxima Nova"/>
                          <a:sym typeface="Proxima Nova"/>
                        </a:rPr>
                        <a:t>A*CENSUS (2004), WArS/SAA Salary Survey (2017), Term-Limited Positions Survey (2019)</a:t>
                      </a:r>
                      <a:endParaRPr sz="16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5725">
                <a:tc>
                  <a:txBody>
                    <a:bodyPr/>
                    <a:lstStyle/>
                    <a:p>
                      <a:pPr marL="0" lvl="0" indent="0" algn="l" rtl="0">
                        <a:spcBef>
                          <a:spcPts val="0"/>
                        </a:spcBef>
                        <a:spcAft>
                          <a:spcPts val="0"/>
                        </a:spcAft>
                        <a:buNone/>
                      </a:pPr>
                      <a:endParaRPr sz="1700"/>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2004</a:t>
                      </a:r>
                      <a:endParaRPr sz="1500" b="1">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2017</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2019 (PA)</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b="1">
                          <a:latin typeface="Proxima Nova"/>
                          <a:ea typeface="Proxima Nova"/>
                          <a:cs typeface="Proxima Nova"/>
                          <a:sym typeface="Proxima Nova"/>
                        </a:rPr>
                        <a:t>2019 (E)</a:t>
                      </a:r>
                      <a:endParaRPr sz="1500" b="1">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91250">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Female</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64.50%</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82.10%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82.12%</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72.80%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28550"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solidFill>
                      <a:srgbClr val="F4CCCC"/>
                    </a:solidFill>
                  </a:tcPr>
                </a:tc>
                <a:extLst>
                  <a:ext uri="{0D108BD9-81ED-4DB2-BD59-A6C34878D82A}">
                    <a16:rowId xmlns:a16="http://schemas.microsoft.com/office/drawing/2014/main" val="10002"/>
                  </a:ext>
                </a:extLst>
              </a:tr>
              <a:tr h="291250">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Male</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34.10%</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13.70%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15.08%</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24.00%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91250">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Nonbinary (2017 and 2019 only)</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700"/>
                        <a:t>--</a:t>
                      </a:r>
                      <a:endParaRPr sz="1700"/>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0.80%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2.23%</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0.08%</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94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1030575">
                <a:tc>
                  <a:txBody>
                    <a:bodyPr/>
                    <a:lstStyle/>
                    <a:p>
                      <a:pPr marL="0" lvl="0" indent="0" algn="r" rtl="0">
                        <a:lnSpc>
                          <a:spcPct val="115000"/>
                        </a:lnSpc>
                        <a:spcBef>
                          <a:spcPts val="0"/>
                        </a:spcBef>
                        <a:spcAft>
                          <a:spcPts val="0"/>
                        </a:spcAft>
                        <a:buNone/>
                      </a:pPr>
                      <a:r>
                        <a:rPr lang="en" sz="1500">
                          <a:latin typeface="Proxima Nova"/>
                          <a:ea typeface="Proxima Nova"/>
                          <a:cs typeface="Proxima Nova"/>
                          <a:sym typeface="Proxima Nova"/>
                        </a:rPr>
                        <a:t>Prefer not to answer (2019); I choose not to specify a gender or skipped question (2017); Rather not say, no answer (2004)</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1.40%</a:t>
                      </a:r>
                      <a:endParaRPr sz="1500">
                        <a:latin typeface="Proxima Nova"/>
                        <a:ea typeface="Proxima Nova"/>
                        <a:cs typeface="Proxima Nova"/>
                        <a:sym typeface="Proxima Nova"/>
                      </a:endParaRPr>
                    </a:p>
                  </a:txBody>
                  <a:tcPr marL="28575" marR="28575" marT="19050" marB="19050" anchor="ctr">
                    <a:lnL w="28550"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1.1 %</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0.56%</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9475"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500">
                          <a:latin typeface="Proxima Nova"/>
                          <a:ea typeface="Proxima Nova"/>
                          <a:cs typeface="Proxima Nova"/>
                          <a:sym typeface="Proxima Nova"/>
                        </a:rPr>
                        <a:t>2.40%</a:t>
                      </a:r>
                      <a:endParaRPr sz="1500">
                        <a:latin typeface="Proxima Nova"/>
                        <a:ea typeface="Proxima Nova"/>
                        <a:cs typeface="Proxima Nova"/>
                        <a:sym typeface="Proxima Nova"/>
                      </a:endParaRPr>
                    </a:p>
                  </a:txBody>
                  <a:tcPr marL="28575" marR="28575" marT="19050" marB="19050" anchor="ctr">
                    <a:lnL w="9475" cap="flat" cmpd="sng">
                      <a:solidFill>
                        <a:srgbClr val="000000"/>
                      </a:solidFill>
                      <a:prstDash val="solid"/>
                      <a:round/>
                      <a:headEnd type="none" w="sm" len="sm"/>
                      <a:tailEnd type="none" w="sm" len="sm"/>
                    </a:lnL>
                    <a:lnR w="28550" cap="flat" cmpd="sng">
                      <a:solidFill>
                        <a:srgbClr val="000000"/>
                      </a:solidFill>
                      <a:prstDash val="solid"/>
                      <a:round/>
                      <a:headEnd type="none" w="sm" len="sm"/>
                      <a:tailEnd type="none" w="sm" len="sm"/>
                    </a:lnR>
                    <a:lnT w="9475" cap="flat" cmpd="sng">
                      <a:solidFill>
                        <a:srgbClr val="000000"/>
                      </a:solidFill>
                      <a:prstDash val="solid"/>
                      <a:round/>
                      <a:headEnd type="none" w="sm" len="sm"/>
                      <a:tailEnd type="none" w="sm" len="sm"/>
                    </a:lnT>
                    <a:lnB w="285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2910</Words>
  <Application>Microsoft Office PowerPoint</Application>
  <PresentationFormat>On-screen Show (16:9)</PresentationFormat>
  <Paragraphs>388</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Alfa Slab One</vt:lpstr>
      <vt:lpstr>Arial</vt:lpstr>
      <vt:lpstr>Proxima Nova</vt:lpstr>
      <vt:lpstr>Times New Roman</vt:lpstr>
      <vt:lpstr>Gameday</vt:lpstr>
      <vt:lpstr>Perspectives on Precarity: A Multifaceted Look at the Status of Project Archivists</vt:lpstr>
      <vt:lpstr>Introduction / Background</vt:lpstr>
      <vt:lpstr>Research Question</vt:lpstr>
      <vt:lpstr>Methodology</vt:lpstr>
      <vt:lpstr>Sample</vt:lpstr>
      <vt:lpstr>Results: Demographics </vt:lpstr>
      <vt:lpstr>Results: Demographics</vt:lpstr>
      <vt:lpstr>Results: Demographics</vt:lpstr>
      <vt:lpstr>Results: Demographics</vt:lpstr>
      <vt:lpstr>Results: Demographics</vt:lpstr>
      <vt:lpstr>Results: Layers of Undervaluing Work</vt:lpstr>
      <vt:lpstr>Results: Layers of Undervaluing Work</vt:lpstr>
      <vt:lpstr>Results: Layers of Undervaluing Work</vt:lpstr>
      <vt:lpstr>Results: Satisfaction Ratings </vt:lpstr>
      <vt:lpstr>Results:  What Do We Lose with Project Positions?</vt:lpstr>
      <vt:lpstr>Suggestions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 Precarity: A Multifaceted Look at the Status of Project Archivists</dc:title>
  <cp:lastModifiedBy>Sheridan L Sayles</cp:lastModifiedBy>
  <cp:revision>1</cp:revision>
  <dcterms:modified xsi:type="dcterms:W3CDTF">2020-08-06T14:52:56Z</dcterms:modified>
</cp:coreProperties>
</file>